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5"/>
  </p:notesMasterIdLst>
  <p:handoutMasterIdLst>
    <p:handoutMasterId r:id="rId16"/>
  </p:handoutMasterIdLst>
  <p:sldIdLst>
    <p:sldId id="256" r:id="rId2"/>
    <p:sldId id="257" r:id="rId3"/>
    <p:sldId id="258" r:id="rId4"/>
    <p:sldId id="265" r:id="rId5"/>
    <p:sldId id="259" r:id="rId6"/>
    <p:sldId id="268" r:id="rId7"/>
    <p:sldId id="262" r:id="rId8"/>
    <p:sldId id="260" r:id="rId9"/>
    <p:sldId id="261" r:id="rId10"/>
    <p:sldId id="263" r:id="rId11"/>
    <p:sldId id="264" r:id="rId12"/>
    <p:sldId id="267" r:id="rId13"/>
    <p:sldId id="266" r:id="rId14"/>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1" d="100"/>
          <a:sy n="111" d="100"/>
        </p:scale>
        <p:origin x="456" y="102"/>
      </p:cViewPr>
      <p:guideLst/>
    </p:cSldViewPr>
  </p:slideViewPr>
  <p:notesTextViewPr>
    <p:cViewPr>
      <p:scale>
        <a:sx n="1" d="1"/>
        <a:sy n="1" d="1"/>
      </p:scale>
      <p:origin x="0" y="0"/>
    </p:cViewPr>
  </p:notesTextViewPr>
  <p:notesViewPr>
    <p:cSldViewPr snapToGrid="0">
      <p:cViewPr varScale="1">
        <p:scale>
          <a:sx n="78" d="100"/>
          <a:sy n="78" d="100"/>
        </p:scale>
        <p:origin x="3978"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71472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0"/>
            <a:ext cx="2945659" cy="498055"/>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4" y="0"/>
            <a:ext cx="2945659" cy="498055"/>
          </a:xfrm>
          <a:prstGeom prst="rect">
            <a:avLst/>
          </a:prstGeom>
        </p:spPr>
        <p:txBody>
          <a:bodyPr vert="horz" lIns="91440" tIns="45720" rIns="91440" bIns="45720" rtlCol="0"/>
          <a:lstStyle>
            <a:lvl1pPr algn="r">
              <a:defRPr sz="1200"/>
            </a:lvl1pPr>
          </a:lstStyle>
          <a:p>
            <a:fld id="{92F6C1E6-8FD9-4D24-B2B1-C0E3A5C4F157}" type="datetimeFigureOut">
              <a:rPr lang="it-IT" smtClean="0"/>
              <a:t>18/06/2019</a:t>
            </a:fld>
            <a:endParaRPr lang="it-IT"/>
          </a:p>
        </p:txBody>
      </p:sp>
      <p:sp>
        <p:nvSpPr>
          <p:cNvPr id="4" name="Segnaposto immagine diapositiva 3"/>
          <p:cNvSpPr>
            <a:spLocks noGrp="1" noRot="1" noChangeAspect="1"/>
          </p:cNvSpPr>
          <p:nvPr>
            <p:ph type="sldImg" idx="2"/>
          </p:nvPr>
        </p:nvSpPr>
        <p:spPr>
          <a:xfrm>
            <a:off x="425450" y="1243013"/>
            <a:ext cx="5946775" cy="334645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77195"/>
            <a:ext cx="5438140" cy="3908614"/>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1" y="9428584"/>
            <a:ext cx="2945659" cy="498055"/>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4" y="9428584"/>
            <a:ext cx="2945659" cy="498055"/>
          </a:xfrm>
          <a:prstGeom prst="rect">
            <a:avLst/>
          </a:prstGeom>
        </p:spPr>
        <p:txBody>
          <a:bodyPr vert="horz" lIns="91440" tIns="45720" rIns="91440" bIns="45720" rtlCol="0" anchor="b"/>
          <a:lstStyle>
            <a:lvl1pPr algn="r">
              <a:defRPr sz="1200"/>
            </a:lvl1pPr>
          </a:lstStyle>
          <a:p>
            <a:fld id="{21EE4F1F-528A-40A0-8F22-475E96F330F7}" type="slidenum">
              <a:rPr lang="it-IT" smtClean="0"/>
              <a:t>‹N›</a:t>
            </a:fld>
            <a:endParaRPr lang="it-IT"/>
          </a:p>
        </p:txBody>
      </p:sp>
    </p:spTree>
    <p:extLst>
      <p:ext uri="{BB962C8B-B14F-4D97-AF65-F5344CB8AC3E}">
        <p14:creationId xmlns:p14="http://schemas.microsoft.com/office/powerpoint/2010/main" val="524649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6/18/2019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6/18/2019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it-IT"/>
              <a:t>Fare clic per modificare lo stile del titolo dello schema</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6/18/2019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6/18/2019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it-IT"/>
              <a:t>Fare clic per modificare lo stile del titolo dello schema</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3" name="Date Placeholder 2"/>
          <p:cNvSpPr>
            <a:spLocks noGrp="1"/>
          </p:cNvSpPr>
          <p:nvPr>
            <p:ph type="dt" sz="half" idx="10"/>
          </p:nvPr>
        </p:nvSpPr>
        <p:spPr/>
        <p:txBody>
          <a:bodyPr/>
          <a:lstStyle/>
          <a:p>
            <a:fld id="{48A87A34-81AB-432B-8DAE-1953F412C126}" type="datetimeFigureOut">
              <a:rPr lang="en-US" dirty="0"/>
              <a:t>6/18/2019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 immagine">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it-IT"/>
              <a:t>Fare clic per modificare lo stile del titolo dello schema</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3" name="Date Placeholder 2"/>
          <p:cNvSpPr>
            <a:spLocks noGrp="1"/>
          </p:cNvSpPr>
          <p:nvPr>
            <p:ph type="dt" sz="half" idx="10"/>
          </p:nvPr>
        </p:nvSpPr>
        <p:spPr/>
        <p:txBody>
          <a:bodyPr/>
          <a:lstStyle/>
          <a:p>
            <a:fld id="{48A87A34-81AB-432B-8DAE-1953F412C126}" type="datetimeFigureOut">
              <a:rPr lang="en-US" dirty="0"/>
              <a:t>6/18/2019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it-IT"/>
              <a:t>Fare clic per modificare lo stile del titolo dello schema</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48A87A34-81AB-432B-8DAE-1953F412C126}" type="datetimeFigureOut">
              <a:rPr lang="en-US" dirty="0"/>
              <a:t>6/18/2019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it-IT"/>
              <a:t>Fare clic per modificare lo stile del titolo dello schema</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6/18/2019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12" name="Content Placeholder 3"/>
          <p:cNvSpPr>
            <a:spLocks noGrp="1"/>
          </p:cNvSpPr>
          <p:nvPr>
            <p:ph sz="quarter" idx="13"/>
          </p:nvPr>
        </p:nvSpPr>
        <p:spPr>
          <a:xfrm>
            <a:off x="913774" y="3051012"/>
            <a:ext cx="5106027" cy="2740187"/>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13" name="Content Placeholder 5"/>
          <p:cNvSpPr>
            <a:spLocks noGrp="1"/>
          </p:cNvSpPr>
          <p:nvPr>
            <p:ph sz="quarter" idx="14"/>
          </p:nvPr>
        </p:nvSpPr>
        <p:spPr>
          <a:xfrm>
            <a:off x="6172200" y="3051012"/>
            <a:ext cx="5105401" cy="2740187"/>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6/18/2019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6/18/2019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6/18/2019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it-IT"/>
              <a:t>Fare clic per modificare lo stile del titolo dello schema</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6/18/2019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6/18/2019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6/18/2019</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34.emf"/><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1349161-6CD3-4256-92CF-1766461E23BB}"/>
              </a:ext>
            </a:extLst>
          </p:cNvPr>
          <p:cNvSpPr>
            <a:spLocks noGrp="1"/>
          </p:cNvSpPr>
          <p:nvPr>
            <p:ph type="ctrTitle"/>
          </p:nvPr>
        </p:nvSpPr>
        <p:spPr/>
        <p:txBody>
          <a:bodyPr/>
          <a:lstStyle/>
          <a:p>
            <a:r>
              <a:rPr lang="it-IT" dirty="0"/>
              <a:t>Struttura dei Corrispettivi del Servizio Idrico Integrato della Basilicata 2018-2019</a:t>
            </a:r>
          </a:p>
        </p:txBody>
      </p:sp>
      <p:sp>
        <p:nvSpPr>
          <p:cNvPr id="3" name="Sottotitolo 2">
            <a:extLst>
              <a:ext uri="{FF2B5EF4-FFF2-40B4-BE49-F238E27FC236}">
                <a16:creationId xmlns:a16="http://schemas.microsoft.com/office/drawing/2014/main" id="{EF952C21-3998-4A18-936C-E7852AF3CE11}"/>
              </a:ext>
            </a:extLst>
          </p:cNvPr>
          <p:cNvSpPr>
            <a:spLocks noGrp="1"/>
          </p:cNvSpPr>
          <p:nvPr>
            <p:ph type="subTitle" idx="1"/>
          </p:nvPr>
        </p:nvSpPr>
        <p:spPr/>
        <p:txBody>
          <a:bodyPr/>
          <a:lstStyle/>
          <a:p>
            <a:r>
              <a:rPr lang="it-IT" dirty="0"/>
              <a:t>Delibera ARERA n. 665/2017/R/</a:t>
            </a:r>
            <a:r>
              <a:rPr lang="it-IT" dirty="0" err="1"/>
              <a:t>idr</a:t>
            </a:r>
            <a:endParaRPr lang="it-IT" dirty="0"/>
          </a:p>
        </p:txBody>
      </p:sp>
      <p:pic>
        <p:nvPicPr>
          <p:cNvPr id="5" name="Immagine 4">
            <a:extLst>
              <a:ext uri="{FF2B5EF4-FFF2-40B4-BE49-F238E27FC236}">
                <a16:creationId xmlns:a16="http://schemas.microsoft.com/office/drawing/2014/main" id="{DA6CF17E-ACA1-47E8-A997-16A08A935A4C}"/>
              </a:ext>
            </a:extLst>
          </p:cNvPr>
          <p:cNvPicPr>
            <a:picLocks noChangeAspect="1"/>
          </p:cNvPicPr>
          <p:nvPr/>
        </p:nvPicPr>
        <p:blipFill>
          <a:blip r:embed="rId2"/>
          <a:stretch>
            <a:fillRect/>
          </a:stretch>
        </p:blipFill>
        <p:spPr>
          <a:xfrm>
            <a:off x="235167" y="5832719"/>
            <a:ext cx="2019578" cy="982146"/>
          </a:xfrm>
          <a:prstGeom prst="rect">
            <a:avLst/>
          </a:prstGeom>
        </p:spPr>
      </p:pic>
      <p:sp>
        <p:nvSpPr>
          <p:cNvPr id="6" name="CasellaDiTesto 5">
            <a:extLst>
              <a:ext uri="{FF2B5EF4-FFF2-40B4-BE49-F238E27FC236}">
                <a16:creationId xmlns:a16="http://schemas.microsoft.com/office/drawing/2014/main" id="{3329DDA9-F93E-4B82-8A6B-A5F066814FB6}"/>
              </a:ext>
            </a:extLst>
          </p:cNvPr>
          <p:cNvSpPr txBox="1"/>
          <p:nvPr/>
        </p:nvSpPr>
        <p:spPr>
          <a:xfrm>
            <a:off x="2320507" y="5986729"/>
            <a:ext cx="6996022" cy="646331"/>
          </a:xfrm>
          <a:prstGeom prst="rect">
            <a:avLst/>
          </a:prstGeom>
          <a:noFill/>
        </p:spPr>
        <p:txBody>
          <a:bodyPr wrap="square" rtlCol="0">
            <a:spAutoFit/>
          </a:bodyPr>
          <a:lstStyle/>
          <a:p>
            <a:pPr algn="ctr"/>
            <a:r>
              <a:rPr lang="it-IT" dirty="0">
                <a:latin typeface="Century Gothic" panose="020B0502020202020204" pitchFamily="34" charset="0"/>
              </a:rPr>
              <a:t>Ente di Governo per i Rifiuti e le Risorse Idriche della Basilicata</a:t>
            </a:r>
          </a:p>
          <a:p>
            <a:pPr algn="ctr"/>
            <a:r>
              <a:rPr lang="it-IT" dirty="0"/>
              <a:t>Assemblea dei Sindaci – 21 dicembre 2018</a:t>
            </a:r>
          </a:p>
        </p:txBody>
      </p:sp>
    </p:spTree>
    <p:extLst>
      <p:ext uri="{BB962C8B-B14F-4D97-AF65-F5344CB8AC3E}">
        <p14:creationId xmlns:p14="http://schemas.microsoft.com/office/powerpoint/2010/main" val="41393772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A6CF17E-ACA1-47E8-A997-16A08A935A4C}"/>
              </a:ext>
            </a:extLst>
          </p:cNvPr>
          <p:cNvPicPr>
            <a:picLocks noChangeAspect="1"/>
          </p:cNvPicPr>
          <p:nvPr/>
        </p:nvPicPr>
        <p:blipFill>
          <a:blip r:embed="rId2"/>
          <a:stretch>
            <a:fillRect/>
          </a:stretch>
        </p:blipFill>
        <p:spPr>
          <a:xfrm>
            <a:off x="235167" y="5832719"/>
            <a:ext cx="2019578" cy="982146"/>
          </a:xfrm>
          <a:prstGeom prst="rect">
            <a:avLst/>
          </a:prstGeom>
        </p:spPr>
      </p:pic>
      <p:sp>
        <p:nvSpPr>
          <p:cNvPr id="6" name="CasellaDiTesto 5">
            <a:extLst>
              <a:ext uri="{FF2B5EF4-FFF2-40B4-BE49-F238E27FC236}">
                <a16:creationId xmlns:a16="http://schemas.microsoft.com/office/drawing/2014/main" id="{3329DDA9-F93E-4B82-8A6B-A5F066814FB6}"/>
              </a:ext>
            </a:extLst>
          </p:cNvPr>
          <p:cNvSpPr txBox="1"/>
          <p:nvPr/>
        </p:nvSpPr>
        <p:spPr>
          <a:xfrm>
            <a:off x="2320507" y="5986729"/>
            <a:ext cx="6996022" cy="646331"/>
          </a:xfrm>
          <a:prstGeom prst="rect">
            <a:avLst/>
          </a:prstGeom>
          <a:noFill/>
        </p:spPr>
        <p:txBody>
          <a:bodyPr wrap="square" rtlCol="0">
            <a:spAutoFit/>
          </a:bodyPr>
          <a:lstStyle/>
          <a:p>
            <a:pPr algn="ctr"/>
            <a:r>
              <a:rPr lang="it-IT" dirty="0">
                <a:latin typeface="Century Gothic" panose="020B0502020202020204" pitchFamily="34" charset="0"/>
              </a:rPr>
              <a:t>Ente di Governo per i Rifiuti e le Risorse Idriche della Basilicata</a:t>
            </a:r>
          </a:p>
          <a:p>
            <a:pPr algn="ctr"/>
            <a:r>
              <a:rPr lang="it-IT" dirty="0"/>
              <a:t>Assemblea dei Sindaci – 21 dicembre 2018</a:t>
            </a:r>
          </a:p>
        </p:txBody>
      </p:sp>
      <p:sp>
        <p:nvSpPr>
          <p:cNvPr id="10" name="CasellaDiTesto 9">
            <a:extLst>
              <a:ext uri="{FF2B5EF4-FFF2-40B4-BE49-F238E27FC236}">
                <a16:creationId xmlns:a16="http://schemas.microsoft.com/office/drawing/2014/main" id="{41CA1DDD-84BF-4222-89B5-9E3A5596523C}"/>
              </a:ext>
            </a:extLst>
          </p:cNvPr>
          <p:cNvSpPr txBox="1"/>
          <p:nvPr/>
        </p:nvSpPr>
        <p:spPr>
          <a:xfrm>
            <a:off x="526211" y="157798"/>
            <a:ext cx="11110823" cy="1200329"/>
          </a:xfrm>
          <a:prstGeom prst="rect">
            <a:avLst/>
          </a:prstGeom>
          <a:noFill/>
        </p:spPr>
        <p:txBody>
          <a:bodyPr wrap="square" rtlCol="0">
            <a:spAutoFit/>
          </a:bodyPr>
          <a:lstStyle/>
          <a:p>
            <a:pPr algn="ctr"/>
            <a:r>
              <a:rPr lang="it-IT" sz="2400" dirty="0"/>
              <a:t>Struttura generale dell’articolazione tariffaria per utenze diverse dal domestico</a:t>
            </a:r>
          </a:p>
          <a:p>
            <a:pPr algn="ctr"/>
            <a:endParaRPr lang="it-IT" sz="2400" dirty="0"/>
          </a:p>
          <a:p>
            <a:pPr algn="ctr"/>
            <a:r>
              <a:rPr lang="it-IT" sz="2400" dirty="0"/>
              <a:t>Altri Usi</a:t>
            </a:r>
            <a:endParaRPr lang="it-IT" dirty="0"/>
          </a:p>
        </p:txBody>
      </p:sp>
      <p:pic>
        <p:nvPicPr>
          <p:cNvPr id="3" name="Immagine 2">
            <a:extLst>
              <a:ext uri="{FF2B5EF4-FFF2-40B4-BE49-F238E27FC236}">
                <a16:creationId xmlns:a16="http://schemas.microsoft.com/office/drawing/2014/main" id="{7351CFA1-C64C-4B1D-A41E-9B4307257C32}"/>
              </a:ext>
            </a:extLst>
          </p:cNvPr>
          <p:cNvPicPr>
            <a:picLocks noChangeAspect="1"/>
          </p:cNvPicPr>
          <p:nvPr/>
        </p:nvPicPr>
        <p:blipFill>
          <a:blip r:embed="rId3"/>
          <a:stretch>
            <a:fillRect/>
          </a:stretch>
        </p:blipFill>
        <p:spPr>
          <a:xfrm>
            <a:off x="7734299" y="984966"/>
            <a:ext cx="3390900" cy="2548191"/>
          </a:xfrm>
          <a:prstGeom prst="rect">
            <a:avLst/>
          </a:prstGeom>
        </p:spPr>
      </p:pic>
      <p:pic>
        <p:nvPicPr>
          <p:cNvPr id="4" name="Immagine 3">
            <a:extLst>
              <a:ext uri="{FF2B5EF4-FFF2-40B4-BE49-F238E27FC236}">
                <a16:creationId xmlns:a16="http://schemas.microsoft.com/office/drawing/2014/main" id="{3CB4F2A2-4948-4C6D-94E5-F00A8A6D0750}"/>
              </a:ext>
            </a:extLst>
          </p:cNvPr>
          <p:cNvPicPr>
            <a:picLocks noChangeAspect="1"/>
          </p:cNvPicPr>
          <p:nvPr/>
        </p:nvPicPr>
        <p:blipFill>
          <a:blip r:embed="rId4"/>
          <a:stretch>
            <a:fillRect/>
          </a:stretch>
        </p:blipFill>
        <p:spPr>
          <a:xfrm>
            <a:off x="933857" y="984966"/>
            <a:ext cx="3420997" cy="2548191"/>
          </a:xfrm>
          <a:prstGeom prst="rect">
            <a:avLst/>
          </a:prstGeom>
        </p:spPr>
      </p:pic>
      <p:pic>
        <p:nvPicPr>
          <p:cNvPr id="11" name="Immagine 10">
            <a:extLst>
              <a:ext uri="{FF2B5EF4-FFF2-40B4-BE49-F238E27FC236}">
                <a16:creationId xmlns:a16="http://schemas.microsoft.com/office/drawing/2014/main" id="{838E40DF-BCE2-41A7-97CE-771F5774925F}"/>
              </a:ext>
            </a:extLst>
          </p:cNvPr>
          <p:cNvPicPr>
            <a:picLocks noChangeAspect="1"/>
          </p:cNvPicPr>
          <p:nvPr/>
        </p:nvPicPr>
        <p:blipFill>
          <a:blip r:embed="rId5"/>
          <a:stretch>
            <a:fillRect/>
          </a:stretch>
        </p:blipFill>
        <p:spPr>
          <a:xfrm>
            <a:off x="948906" y="3572225"/>
            <a:ext cx="3390900" cy="2409825"/>
          </a:xfrm>
          <a:prstGeom prst="rect">
            <a:avLst/>
          </a:prstGeom>
        </p:spPr>
      </p:pic>
      <p:pic>
        <p:nvPicPr>
          <p:cNvPr id="14" name="Immagine 13">
            <a:extLst>
              <a:ext uri="{FF2B5EF4-FFF2-40B4-BE49-F238E27FC236}">
                <a16:creationId xmlns:a16="http://schemas.microsoft.com/office/drawing/2014/main" id="{EE74EB83-A426-4E4F-8694-58E2B24ECA86}"/>
              </a:ext>
            </a:extLst>
          </p:cNvPr>
          <p:cNvPicPr>
            <a:picLocks noChangeAspect="1"/>
          </p:cNvPicPr>
          <p:nvPr/>
        </p:nvPicPr>
        <p:blipFill>
          <a:blip r:embed="rId6"/>
          <a:stretch>
            <a:fillRect/>
          </a:stretch>
        </p:blipFill>
        <p:spPr>
          <a:xfrm>
            <a:off x="7734299" y="3572225"/>
            <a:ext cx="3390900" cy="2299994"/>
          </a:xfrm>
          <a:prstGeom prst="rect">
            <a:avLst/>
          </a:prstGeom>
        </p:spPr>
      </p:pic>
    </p:spTree>
    <p:extLst>
      <p:ext uri="{BB962C8B-B14F-4D97-AF65-F5344CB8AC3E}">
        <p14:creationId xmlns:p14="http://schemas.microsoft.com/office/powerpoint/2010/main" val="21847683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A6CF17E-ACA1-47E8-A997-16A08A935A4C}"/>
              </a:ext>
            </a:extLst>
          </p:cNvPr>
          <p:cNvPicPr>
            <a:picLocks noChangeAspect="1"/>
          </p:cNvPicPr>
          <p:nvPr/>
        </p:nvPicPr>
        <p:blipFill>
          <a:blip r:embed="rId2"/>
          <a:stretch>
            <a:fillRect/>
          </a:stretch>
        </p:blipFill>
        <p:spPr>
          <a:xfrm>
            <a:off x="235167" y="5832719"/>
            <a:ext cx="2019578" cy="982146"/>
          </a:xfrm>
          <a:prstGeom prst="rect">
            <a:avLst/>
          </a:prstGeom>
        </p:spPr>
      </p:pic>
      <p:sp>
        <p:nvSpPr>
          <p:cNvPr id="6" name="CasellaDiTesto 5">
            <a:extLst>
              <a:ext uri="{FF2B5EF4-FFF2-40B4-BE49-F238E27FC236}">
                <a16:creationId xmlns:a16="http://schemas.microsoft.com/office/drawing/2014/main" id="{3329DDA9-F93E-4B82-8A6B-A5F066814FB6}"/>
              </a:ext>
            </a:extLst>
          </p:cNvPr>
          <p:cNvSpPr txBox="1"/>
          <p:nvPr/>
        </p:nvSpPr>
        <p:spPr>
          <a:xfrm>
            <a:off x="2320507" y="5986729"/>
            <a:ext cx="6996022" cy="646331"/>
          </a:xfrm>
          <a:prstGeom prst="rect">
            <a:avLst/>
          </a:prstGeom>
          <a:noFill/>
        </p:spPr>
        <p:txBody>
          <a:bodyPr wrap="square" rtlCol="0">
            <a:spAutoFit/>
          </a:bodyPr>
          <a:lstStyle/>
          <a:p>
            <a:pPr algn="ctr"/>
            <a:r>
              <a:rPr lang="it-IT" dirty="0">
                <a:latin typeface="Century Gothic" panose="020B0502020202020204" pitchFamily="34" charset="0"/>
              </a:rPr>
              <a:t>Ente di Governo per i Rifiuti e le Risorse Idriche della Basilicata</a:t>
            </a:r>
          </a:p>
          <a:p>
            <a:pPr algn="ctr"/>
            <a:r>
              <a:rPr lang="it-IT" dirty="0"/>
              <a:t>Assemblea dei Sindaci – 21 dicembre 2018</a:t>
            </a:r>
          </a:p>
        </p:txBody>
      </p:sp>
      <p:sp>
        <p:nvSpPr>
          <p:cNvPr id="10" name="CasellaDiTesto 9">
            <a:extLst>
              <a:ext uri="{FF2B5EF4-FFF2-40B4-BE49-F238E27FC236}">
                <a16:creationId xmlns:a16="http://schemas.microsoft.com/office/drawing/2014/main" id="{41CA1DDD-84BF-4222-89B5-9E3A5596523C}"/>
              </a:ext>
            </a:extLst>
          </p:cNvPr>
          <p:cNvSpPr txBox="1"/>
          <p:nvPr/>
        </p:nvSpPr>
        <p:spPr>
          <a:xfrm>
            <a:off x="526211" y="157798"/>
            <a:ext cx="11110823" cy="1200329"/>
          </a:xfrm>
          <a:prstGeom prst="rect">
            <a:avLst/>
          </a:prstGeom>
          <a:noFill/>
        </p:spPr>
        <p:txBody>
          <a:bodyPr wrap="square" rtlCol="0">
            <a:spAutoFit/>
          </a:bodyPr>
          <a:lstStyle/>
          <a:p>
            <a:pPr algn="ctr"/>
            <a:r>
              <a:rPr lang="it-IT" sz="2400" dirty="0"/>
              <a:t>Struttura generale dell’articolazione tariffaria per utenze diverse dal domestico</a:t>
            </a:r>
          </a:p>
          <a:p>
            <a:pPr algn="ctr"/>
            <a:endParaRPr lang="it-IT" sz="2400" dirty="0"/>
          </a:p>
          <a:p>
            <a:pPr algn="ctr"/>
            <a:r>
              <a:rPr lang="it-IT" sz="2400" dirty="0"/>
              <a:t>Utenze Commerciali, Industriali ed Artigianali</a:t>
            </a:r>
            <a:endParaRPr lang="it-IT" dirty="0"/>
          </a:p>
        </p:txBody>
      </p:sp>
      <p:pic>
        <p:nvPicPr>
          <p:cNvPr id="2" name="Immagine 1">
            <a:extLst>
              <a:ext uri="{FF2B5EF4-FFF2-40B4-BE49-F238E27FC236}">
                <a16:creationId xmlns:a16="http://schemas.microsoft.com/office/drawing/2014/main" id="{27CDFC2A-9F12-44A0-A9F8-782D259C1888}"/>
              </a:ext>
            </a:extLst>
          </p:cNvPr>
          <p:cNvPicPr>
            <a:picLocks noChangeAspect="1"/>
          </p:cNvPicPr>
          <p:nvPr/>
        </p:nvPicPr>
        <p:blipFill>
          <a:blip r:embed="rId3"/>
          <a:stretch>
            <a:fillRect/>
          </a:stretch>
        </p:blipFill>
        <p:spPr>
          <a:xfrm>
            <a:off x="3343184" y="1499836"/>
            <a:ext cx="5476875" cy="733425"/>
          </a:xfrm>
          <a:prstGeom prst="rect">
            <a:avLst/>
          </a:prstGeom>
        </p:spPr>
      </p:pic>
      <p:pic>
        <p:nvPicPr>
          <p:cNvPr id="3" name="Immagine 2">
            <a:extLst>
              <a:ext uri="{FF2B5EF4-FFF2-40B4-BE49-F238E27FC236}">
                <a16:creationId xmlns:a16="http://schemas.microsoft.com/office/drawing/2014/main" id="{29A19B81-E3A4-486A-902A-7043831A8346}"/>
              </a:ext>
            </a:extLst>
          </p:cNvPr>
          <p:cNvPicPr>
            <a:picLocks noChangeAspect="1"/>
          </p:cNvPicPr>
          <p:nvPr/>
        </p:nvPicPr>
        <p:blipFill>
          <a:blip r:embed="rId4"/>
          <a:stretch>
            <a:fillRect/>
          </a:stretch>
        </p:blipFill>
        <p:spPr>
          <a:xfrm>
            <a:off x="235167" y="2516032"/>
            <a:ext cx="5381625" cy="2962275"/>
          </a:xfrm>
          <a:prstGeom prst="rect">
            <a:avLst/>
          </a:prstGeom>
        </p:spPr>
      </p:pic>
      <p:pic>
        <p:nvPicPr>
          <p:cNvPr id="4" name="Immagine 3">
            <a:extLst>
              <a:ext uri="{FF2B5EF4-FFF2-40B4-BE49-F238E27FC236}">
                <a16:creationId xmlns:a16="http://schemas.microsoft.com/office/drawing/2014/main" id="{7C9C3A04-DF02-4CE6-BABC-514195222DDE}"/>
              </a:ext>
            </a:extLst>
          </p:cNvPr>
          <p:cNvPicPr>
            <a:picLocks noChangeAspect="1"/>
          </p:cNvPicPr>
          <p:nvPr/>
        </p:nvPicPr>
        <p:blipFill>
          <a:blip r:embed="rId5"/>
          <a:stretch>
            <a:fillRect/>
          </a:stretch>
        </p:blipFill>
        <p:spPr>
          <a:xfrm>
            <a:off x="5695320" y="3883157"/>
            <a:ext cx="4562475" cy="400050"/>
          </a:xfrm>
          <a:prstGeom prst="rect">
            <a:avLst/>
          </a:prstGeom>
        </p:spPr>
      </p:pic>
      <p:pic>
        <p:nvPicPr>
          <p:cNvPr id="7" name="Immagine 6">
            <a:extLst>
              <a:ext uri="{FF2B5EF4-FFF2-40B4-BE49-F238E27FC236}">
                <a16:creationId xmlns:a16="http://schemas.microsoft.com/office/drawing/2014/main" id="{F09717F3-D6F3-4386-9FB1-7AEEAC390E29}"/>
              </a:ext>
            </a:extLst>
          </p:cNvPr>
          <p:cNvPicPr>
            <a:picLocks noChangeAspect="1"/>
          </p:cNvPicPr>
          <p:nvPr/>
        </p:nvPicPr>
        <p:blipFill>
          <a:blip r:embed="rId6"/>
          <a:stretch>
            <a:fillRect/>
          </a:stretch>
        </p:blipFill>
        <p:spPr>
          <a:xfrm>
            <a:off x="5695320" y="4411507"/>
            <a:ext cx="5410200" cy="1066800"/>
          </a:xfrm>
          <a:prstGeom prst="rect">
            <a:avLst/>
          </a:prstGeom>
        </p:spPr>
      </p:pic>
      <p:pic>
        <p:nvPicPr>
          <p:cNvPr id="8" name="Immagine 7">
            <a:extLst>
              <a:ext uri="{FF2B5EF4-FFF2-40B4-BE49-F238E27FC236}">
                <a16:creationId xmlns:a16="http://schemas.microsoft.com/office/drawing/2014/main" id="{0BF14322-ECC2-47DE-8AD5-76B02C6AB3EC}"/>
              </a:ext>
            </a:extLst>
          </p:cNvPr>
          <p:cNvPicPr>
            <a:picLocks noChangeAspect="1"/>
          </p:cNvPicPr>
          <p:nvPr/>
        </p:nvPicPr>
        <p:blipFill>
          <a:blip r:embed="rId7"/>
          <a:stretch>
            <a:fillRect/>
          </a:stretch>
        </p:blipFill>
        <p:spPr>
          <a:xfrm>
            <a:off x="5695320" y="2507960"/>
            <a:ext cx="5372100" cy="1266825"/>
          </a:xfrm>
          <a:prstGeom prst="rect">
            <a:avLst/>
          </a:prstGeom>
        </p:spPr>
      </p:pic>
    </p:spTree>
    <p:extLst>
      <p:ext uri="{BB962C8B-B14F-4D97-AF65-F5344CB8AC3E}">
        <p14:creationId xmlns:p14="http://schemas.microsoft.com/office/powerpoint/2010/main" val="40985995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A6CF17E-ACA1-47E8-A997-16A08A935A4C}"/>
              </a:ext>
            </a:extLst>
          </p:cNvPr>
          <p:cNvPicPr>
            <a:picLocks noChangeAspect="1"/>
          </p:cNvPicPr>
          <p:nvPr/>
        </p:nvPicPr>
        <p:blipFill>
          <a:blip r:embed="rId2"/>
          <a:stretch>
            <a:fillRect/>
          </a:stretch>
        </p:blipFill>
        <p:spPr>
          <a:xfrm>
            <a:off x="235167" y="5832719"/>
            <a:ext cx="2019578" cy="982146"/>
          </a:xfrm>
          <a:prstGeom prst="rect">
            <a:avLst/>
          </a:prstGeom>
        </p:spPr>
      </p:pic>
      <p:sp>
        <p:nvSpPr>
          <p:cNvPr id="6" name="CasellaDiTesto 5">
            <a:extLst>
              <a:ext uri="{FF2B5EF4-FFF2-40B4-BE49-F238E27FC236}">
                <a16:creationId xmlns:a16="http://schemas.microsoft.com/office/drawing/2014/main" id="{3329DDA9-F93E-4B82-8A6B-A5F066814FB6}"/>
              </a:ext>
            </a:extLst>
          </p:cNvPr>
          <p:cNvSpPr txBox="1"/>
          <p:nvPr/>
        </p:nvSpPr>
        <p:spPr>
          <a:xfrm>
            <a:off x="2320507" y="5986729"/>
            <a:ext cx="6996022" cy="646331"/>
          </a:xfrm>
          <a:prstGeom prst="rect">
            <a:avLst/>
          </a:prstGeom>
          <a:noFill/>
        </p:spPr>
        <p:txBody>
          <a:bodyPr wrap="square" rtlCol="0">
            <a:spAutoFit/>
          </a:bodyPr>
          <a:lstStyle/>
          <a:p>
            <a:pPr algn="ctr"/>
            <a:r>
              <a:rPr lang="it-IT" dirty="0">
                <a:latin typeface="Century Gothic" panose="020B0502020202020204" pitchFamily="34" charset="0"/>
              </a:rPr>
              <a:t>Ente di Governo per i Rifiuti e le Risorse Idriche della Basilicata</a:t>
            </a:r>
          </a:p>
          <a:p>
            <a:pPr algn="ctr"/>
            <a:r>
              <a:rPr lang="it-IT" dirty="0"/>
              <a:t>Assemblea dei Sindaci – 21 dicembre 2018</a:t>
            </a:r>
          </a:p>
        </p:txBody>
      </p:sp>
      <p:sp>
        <p:nvSpPr>
          <p:cNvPr id="10" name="CasellaDiTesto 9">
            <a:extLst>
              <a:ext uri="{FF2B5EF4-FFF2-40B4-BE49-F238E27FC236}">
                <a16:creationId xmlns:a16="http://schemas.microsoft.com/office/drawing/2014/main" id="{41CA1DDD-84BF-4222-89B5-9E3A5596523C}"/>
              </a:ext>
            </a:extLst>
          </p:cNvPr>
          <p:cNvSpPr txBox="1"/>
          <p:nvPr/>
        </p:nvSpPr>
        <p:spPr>
          <a:xfrm>
            <a:off x="526211" y="157798"/>
            <a:ext cx="11110823" cy="1200329"/>
          </a:xfrm>
          <a:prstGeom prst="rect">
            <a:avLst/>
          </a:prstGeom>
          <a:noFill/>
        </p:spPr>
        <p:txBody>
          <a:bodyPr wrap="square" rtlCol="0">
            <a:spAutoFit/>
          </a:bodyPr>
          <a:lstStyle/>
          <a:p>
            <a:pPr algn="ctr"/>
            <a:r>
              <a:rPr lang="it-IT" sz="2400" dirty="0"/>
              <a:t>Struttura generale dell’articolazione tariffaria per utenze diverse dal domestico</a:t>
            </a:r>
          </a:p>
          <a:p>
            <a:pPr algn="ctr"/>
            <a:endParaRPr lang="it-IT" sz="2400" dirty="0"/>
          </a:p>
          <a:p>
            <a:pPr algn="ctr"/>
            <a:r>
              <a:rPr lang="it-IT" sz="2400" dirty="0"/>
              <a:t>Utenze Commerciali, Industriali ed Artigianali</a:t>
            </a:r>
            <a:endParaRPr lang="it-IT" dirty="0"/>
          </a:p>
        </p:txBody>
      </p:sp>
      <p:pic>
        <p:nvPicPr>
          <p:cNvPr id="2" name="Immagine 1">
            <a:extLst>
              <a:ext uri="{FF2B5EF4-FFF2-40B4-BE49-F238E27FC236}">
                <a16:creationId xmlns:a16="http://schemas.microsoft.com/office/drawing/2014/main" id="{E7F3DA95-18F6-42E3-9E44-3EAA3400F4FA}"/>
              </a:ext>
            </a:extLst>
          </p:cNvPr>
          <p:cNvPicPr>
            <a:picLocks noChangeAspect="1"/>
          </p:cNvPicPr>
          <p:nvPr/>
        </p:nvPicPr>
        <p:blipFill>
          <a:blip r:embed="rId3"/>
          <a:stretch>
            <a:fillRect/>
          </a:stretch>
        </p:blipFill>
        <p:spPr>
          <a:xfrm>
            <a:off x="432749" y="1462628"/>
            <a:ext cx="3219450" cy="2209800"/>
          </a:xfrm>
          <a:prstGeom prst="rect">
            <a:avLst/>
          </a:prstGeom>
        </p:spPr>
      </p:pic>
      <p:pic>
        <p:nvPicPr>
          <p:cNvPr id="7" name="Immagine 6">
            <a:extLst>
              <a:ext uri="{FF2B5EF4-FFF2-40B4-BE49-F238E27FC236}">
                <a16:creationId xmlns:a16="http://schemas.microsoft.com/office/drawing/2014/main" id="{9AADFA55-B17A-4661-93A6-31E0F23FE1B4}"/>
              </a:ext>
            </a:extLst>
          </p:cNvPr>
          <p:cNvPicPr>
            <a:picLocks noChangeAspect="1"/>
          </p:cNvPicPr>
          <p:nvPr/>
        </p:nvPicPr>
        <p:blipFill>
          <a:blip r:embed="rId4"/>
          <a:stretch>
            <a:fillRect/>
          </a:stretch>
        </p:blipFill>
        <p:spPr>
          <a:xfrm>
            <a:off x="432749" y="3757211"/>
            <a:ext cx="3219450" cy="1990725"/>
          </a:xfrm>
          <a:prstGeom prst="rect">
            <a:avLst/>
          </a:prstGeom>
        </p:spPr>
      </p:pic>
      <p:pic>
        <p:nvPicPr>
          <p:cNvPr id="17" name="Immagine 16">
            <a:extLst>
              <a:ext uri="{FF2B5EF4-FFF2-40B4-BE49-F238E27FC236}">
                <a16:creationId xmlns:a16="http://schemas.microsoft.com/office/drawing/2014/main" id="{03222157-9BDB-477F-9B31-8F5A5D390B6C}"/>
              </a:ext>
            </a:extLst>
          </p:cNvPr>
          <p:cNvPicPr>
            <a:picLocks noChangeAspect="1"/>
          </p:cNvPicPr>
          <p:nvPr/>
        </p:nvPicPr>
        <p:blipFill>
          <a:blip r:embed="rId5"/>
          <a:stretch>
            <a:fillRect/>
          </a:stretch>
        </p:blipFill>
        <p:spPr>
          <a:xfrm>
            <a:off x="4773991" y="1462629"/>
            <a:ext cx="6140831" cy="4285308"/>
          </a:xfrm>
          <a:prstGeom prst="rect">
            <a:avLst/>
          </a:prstGeom>
        </p:spPr>
      </p:pic>
    </p:spTree>
    <p:extLst>
      <p:ext uri="{BB962C8B-B14F-4D97-AF65-F5344CB8AC3E}">
        <p14:creationId xmlns:p14="http://schemas.microsoft.com/office/powerpoint/2010/main" val="26212427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A6CF17E-ACA1-47E8-A997-16A08A935A4C}"/>
              </a:ext>
            </a:extLst>
          </p:cNvPr>
          <p:cNvPicPr>
            <a:picLocks noChangeAspect="1"/>
          </p:cNvPicPr>
          <p:nvPr/>
        </p:nvPicPr>
        <p:blipFill>
          <a:blip r:embed="rId2"/>
          <a:stretch>
            <a:fillRect/>
          </a:stretch>
        </p:blipFill>
        <p:spPr>
          <a:xfrm>
            <a:off x="235167" y="5832719"/>
            <a:ext cx="2019578" cy="982146"/>
          </a:xfrm>
          <a:prstGeom prst="rect">
            <a:avLst/>
          </a:prstGeom>
        </p:spPr>
      </p:pic>
      <p:sp>
        <p:nvSpPr>
          <p:cNvPr id="6" name="CasellaDiTesto 5">
            <a:extLst>
              <a:ext uri="{FF2B5EF4-FFF2-40B4-BE49-F238E27FC236}">
                <a16:creationId xmlns:a16="http://schemas.microsoft.com/office/drawing/2014/main" id="{3329DDA9-F93E-4B82-8A6B-A5F066814FB6}"/>
              </a:ext>
            </a:extLst>
          </p:cNvPr>
          <p:cNvSpPr txBox="1"/>
          <p:nvPr/>
        </p:nvSpPr>
        <p:spPr>
          <a:xfrm>
            <a:off x="2320507" y="5986729"/>
            <a:ext cx="6996022" cy="646331"/>
          </a:xfrm>
          <a:prstGeom prst="rect">
            <a:avLst/>
          </a:prstGeom>
          <a:noFill/>
        </p:spPr>
        <p:txBody>
          <a:bodyPr wrap="square" rtlCol="0">
            <a:spAutoFit/>
          </a:bodyPr>
          <a:lstStyle/>
          <a:p>
            <a:pPr algn="ctr"/>
            <a:r>
              <a:rPr lang="it-IT" dirty="0">
                <a:latin typeface="Century Gothic" panose="020B0502020202020204" pitchFamily="34" charset="0"/>
              </a:rPr>
              <a:t>Ente di Governo per i Rifiuti e le Risorse Idriche della Basilicata</a:t>
            </a:r>
          </a:p>
          <a:p>
            <a:pPr algn="ctr"/>
            <a:r>
              <a:rPr lang="it-IT" dirty="0"/>
              <a:t>Assemblea dei Sindaci – 21 dicembre 2018</a:t>
            </a:r>
          </a:p>
        </p:txBody>
      </p:sp>
      <p:sp>
        <p:nvSpPr>
          <p:cNvPr id="10" name="CasellaDiTesto 9">
            <a:extLst>
              <a:ext uri="{FF2B5EF4-FFF2-40B4-BE49-F238E27FC236}">
                <a16:creationId xmlns:a16="http://schemas.microsoft.com/office/drawing/2014/main" id="{41CA1DDD-84BF-4222-89B5-9E3A5596523C}"/>
              </a:ext>
            </a:extLst>
          </p:cNvPr>
          <p:cNvSpPr txBox="1"/>
          <p:nvPr/>
        </p:nvSpPr>
        <p:spPr>
          <a:xfrm>
            <a:off x="526211" y="157798"/>
            <a:ext cx="11110823" cy="1200329"/>
          </a:xfrm>
          <a:prstGeom prst="rect">
            <a:avLst/>
          </a:prstGeom>
          <a:noFill/>
        </p:spPr>
        <p:txBody>
          <a:bodyPr wrap="square" rtlCol="0">
            <a:spAutoFit/>
          </a:bodyPr>
          <a:lstStyle/>
          <a:p>
            <a:pPr algn="ctr"/>
            <a:r>
              <a:rPr lang="it-IT" sz="2400" dirty="0"/>
              <a:t>Struttura generale dell’articolazione tariffaria per utenze diverse dal domestico</a:t>
            </a:r>
          </a:p>
          <a:p>
            <a:pPr algn="ctr"/>
            <a:endParaRPr lang="it-IT" sz="2400" dirty="0"/>
          </a:p>
          <a:p>
            <a:pPr algn="ctr"/>
            <a:r>
              <a:rPr lang="it-IT" sz="2400" dirty="0"/>
              <a:t>Verifica ISO-RICAVO</a:t>
            </a:r>
            <a:endParaRPr lang="it-IT" dirty="0"/>
          </a:p>
        </p:txBody>
      </p:sp>
      <p:pic>
        <p:nvPicPr>
          <p:cNvPr id="8" name="Immagine 7">
            <a:extLst>
              <a:ext uri="{FF2B5EF4-FFF2-40B4-BE49-F238E27FC236}">
                <a16:creationId xmlns:a16="http://schemas.microsoft.com/office/drawing/2014/main" id="{98DE98CA-25D2-44E1-9FB8-5F3F7E078041}"/>
              </a:ext>
            </a:extLst>
          </p:cNvPr>
          <p:cNvPicPr>
            <a:picLocks noChangeAspect="1"/>
          </p:cNvPicPr>
          <p:nvPr/>
        </p:nvPicPr>
        <p:blipFill>
          <a:blip r:embed="rId3"/>
          <a:stretch>
            <a:fillRect/>
          </a:stretch>
        </p:blipFill>
        <p:spPr>
          <a:xfrm>
            <a:off x="3790125" y="1511300"/>
            <a:ext cx="4823463" cy="4236636"/>
          </a:xfrm>
          <a:prstGeom prst="rect">
            <a:avLst/>
          </a:prstGeom>
        </p:spPr>
      </p:pic>
      <p:sp>
        <p:nvSpPr>
          <p:cNvPr id="9" name="Freccia a destra 8">
            <a:extLst>
              <a:ext uri="{FF2B5EF4-FFF2-40B4-BE49-F238E27FC236}">
                <a16:creationId xmlns:a16="http://schemas.microsoft.com/office/drawing/2014/main" id="{151ACCCC-6D85-4FD7-851A-D35B3BB29BBA}"/>
              </a:ext>
            </a:extLst>
          </p:cNvPr>
          <p:cNvSpPr/>
          <p:nvPr/>
        </p:nvSpPr>
        <p:spPr>
          <a:xfrm>
            <a:off x="8691512" y="5406885"/>
            <a:ext cx="791853" cy="3693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CasellaDiTesto 10">
            <a:extLst>
              <a:ext uri="{FF2B5EF4-FFF2-40B4-BE49-F238E27FC236}">
                <a16:creationId xmlns:a16="http://schemas.microsoft.com/office/drawing/2014/main" id="{90A32814-3593-4B6C-9D63-90813B309445}"/>
              </a:ext>
            </a:extLst>
          </p:cNvPr>
          <p:cNvSpPr txBox="1"/>
          <p:nvPr/>
        </p:nvSpPr>
        <p:spPr>
          <a:xfrm>
            <a:off x="9624767" y="5412193"/>
            <a:ext cx="1197204" cy="369332"/>
          </a:xfrm>
          <a:prstGeom prst="rect">
            <a:avLst/>
          </a:prstGeom>
          <a:noFill/>
        </p:spPr>
        <p:txBody>
          <a:bodyPr wrap="square" rtlCol="0">
            <a:spAutoFit/>
          </a:bodyPr>
          <a:lstStyle/>
          <a:p>
            <a:r>
              <a:rPr lang="it-IT" dirty="0"/>
              <a:t>-0,24%</a:t>
            </a:r>
          </a:p>
        </p:txBody>
      </p:sp>
    </p:spTree>
    <p:extLst>
      <p:ext uri="{BB962C8B-B14F-4D97-AF65-F5344CB8AC3E}">
        <p14:creationId xmlns:p14="http://schemas.microsoft.com/office/powerpoint/2010/main" val="1409056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A6CF17E-ACA1-47E8-A997-16A08A935A4C}"/>
              </a:ext>
            </a:extLst>
          </p:cNvPr>
          <p:cNvPicPr>
            <a:picLocks noChangeAspect="1"/>
          </p:cNvPicPr>
          <p:nvPr/>
        </p:nvPicPr>
        <p:blipFill>
          <a:blip r:embed="rId2"/>
          <a:stretch>
            <a:fillRect/>
          </a:stretch>
        </p:blipFill>
        <p:spPr>
          <a:xfrm>
            <a:off x="235167" y="5832719"/>
            <a:ext cx="2019578" cy="982146"/>
          </a:xfrm>
          <a:prstGeom prst="rect">
            <a:avLst/>
          </a:prstGeom>
        </p:spPr>
      </p:pic>
      <p:sp>
        <p:nvSpPr>
          <p:cNvPr id="6" name="CasellaDiTesto 5">
            <a:extLst>
              <a:ext uri="{FF2B5EF4-FFF2-40B4-BE49-F238E27FC236}">
                <a16:creationId xmlns:a16="http://schemas.microsoft.com/office/drawing/2014/main" id="{3329DDA9-F93E-4B82-8A6B-A5F066814FB6}"/>
              </a:ext>
            </a:extLst>
          </p:cNvPr>
          <p:cNvSpPr txBox="1"/>
          <p:nvPr/>
        </p:nvSpPr>
        <p:spPr>
          <a:xfrm>
            <a:off x="2320507" y="5986729"/>
            <a:ext cx="6996022" cy="646331"/>
          </a:xfrm>
          <a:prstGeom prst="rect">
            <a:avLst/>
          </a:prstGeom>
          <a:noFill/>
        </p:spPr>
        <p:txBody>
          <a:bodyPr wrap="square" rtlCol="0">
            <a:spAutoFit/>
          </a:bodyPr>
          <a:lstStyle/>
          <a:p>
            <a:pPr algn="ctr"/>
            <a:r>
              <a:rPr lang="it-IT" dirty="0">
                <a:latin typeface="Century Gothic" panose="020B0502020202020204" pitchFamily="34" charset="0"/>
              </a:rPr>
              <a:t>Ente di Governo per i Rifiuti e le Risorse Idriche della Basilicata</a:t>
            </a:r>
          </a:p>
          <a:p>
            <a:pPr algn="ctr"/>
            <a:r>
              <a:rPr lang="it-IT" dirty="0"/>
              <a:t>Assemblea dei Sindaci – 21 dicembre 2018</a:t>
            </a:r>
          </a:p>
        </p:txBody>
      </p:sp>
      <p:sp>
        <p:nvSpPr>
          <p:cNvPr id="10" name="CasellaDiTesto 9">
            <a:extLst>
              <a:ext uri="{FF2B5EF4-FFF2-40B4-BE49-F238E27FC236}">
                <a16:creationId xmlns:a16="http://schemas.microsoft.com/office/drawing/2014/main" id="{41CA1DDD-84BF-4222-89B5-9E3A5596523C}"/>
              </a:ext>
            </a:extLst>
          </p:cNvPr>
          <p:cNvSpPr txBox="1"/>
          <p:nvPr/>
        </p:nvSpPr>
        <p:spPr>
          <a:xfrm>
            <a:off x="526211" y="595223"/>
            <a:ext cx="11110823" cy="4524315"/>
          </a:xfrm>
          <a:prstGeom prst="rect">
            <a:avLst/>
          </a:prstGeom>
          <a:noFill/>
        </p:spPr>
        <p:txBody>
          <a:bodyPr wrap="square" rtlCol="0">
            <a:spAutoFit/>
          </a:bodyPr>
          <a:lstStyle/>
          <a:p>
            <a:pPr algn="ctr"/>
            <a:r>
              <a:rPr lang="it-IT" b="1" dirty="0"/>
              <a:t>DELIBERAZIONE 28 SETTEMBRE 2017 665/2017/R/IDR APPROVAZIONE DEL TESTO INTEGRATO CORRISPETTIVI SERVIZI IDRICI (TICSI), RECANTE I CRITERI DI ARTICOLAZIONE TARIFFARIA APPLICATA AGLI UTENTI </a:t>
            </a:r>
          </a:p>
          <a:p>
            <a:pPr algn="ctr"/>
            <a:endParaRPr lang="it-IT" dirty="0"/>
          </a:p>
          <a:p>
            <a:pPr algn="ctr"/>
            <a:r>
              <a:rPr lang="it-IT" dirty="0"/>
              <a:t>……. una modalità di determinazione della nuova struttura tariffaria che preveda una serie di margini di flessibilità che l’Ente di governo dell’ambito può applicare al fine di assicurare il mantenimento della condizione di </a:t>
            </a:r>
            <a:r>
              <a:rPr lang="it-IT" dirty="0" err="1"/>
              <a:t>isoricavo</a:t>
            </a:r>
            <a:r>
              <a:rPr lang="it-IT" dirty="0"/>
              <a:t> (nei termini specificati dall’Autorità) per le utenze domestiche e assimilate e per cogliere le specifiche peculiarità locali ….</a:t>
            </a:r>
          </a:p>
          <a:p>
            <a:pPr algn="ctr"/>
            <a:endParaRPr lang="it-IT" dirty="0"/>
          </a:p>
          <a:p>
            <a:pPr algn="ctr"/>
            <a:r>
              <a:rPr lang="it-IT" b="1" dirty="0"/>
              <a:t>Articolo 3</a:t>
            </a:r>
          </a:p>
          <a:p>
            <a:pPr algn="ctr"/>
            <a:r>
              <a:rPr lang="it-IT" b="1" dirty="0"/>
              <a:t>Articolazione pro capite</a:t>
            </a:r>
          </a:p>
          <a:p>
            <a:pPr algn="just"/>
            <a:r>
              <a:rPr lang="it-IT" dirty="0"/>
              <a:t>3.1 I corrispettivi applicati alle utenze domestiche sono articolati sulla base della struttura generale descritta al successivo Articolo 4, prevedendo, per ciascuno dei servizi di acquedotto, fognatura e depurazione, le seguenti componenti:</a:t>
            </a:r>
          </a:p>
          <a:p>
            <a:pPr marL="361950" algn="just"/>
            <a:r>
              <a:rPr lang="it-IT" dirty="0"/>
              <a:t>• una quota variabile, proporzionale al consumo e - limitatamente al servizio di acquedotto - modulata per fasce di consumo;</a:t>
            </a:r>
          </a:p>
          <a:p>
            <a:pPr marL="361950" algn="just"/>
            <a:r>
              <a:rPr lang="it-IT" dirty="0"/>
              <a:t>• una quota fissa, non correlata al consumo, che - in linea generale - </a:t>
            </a:r>
            <a:r>
              <a:rPr lang="it-IT" dirty="0" err="1"/>
              <a:t>riflettagli</a:t>
            </a:r>
            <a:r>
              <a:rPr lang="it-IT" dirty="0"/>
              <a:t> oneri afferenti alla sicurezza degli approvvigionamenti</a:t>
            </a:r>
          </a:p>
        </p:txBody>
      </p:sp>
    </p:spTree>
    <p:extLst>
      <p:ext uri="{BB962C8B-B14F-4D97-AF65-F5344CB8AC3E}">
        <p14:creationId xmlns:p14="http://schemas.microsoft.com/office/powerpoint/2010/main" val="5386022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A6CF17E-ACA1-47E8-A997-16A08A935A4C}"/>
              </a:ext>
            </a:extLst>
          </p:cNvPr>
          <p:cNvPicPr>
            <a:picLocks noChangeAspect="1"/>
          </p:cNvPicPr>
          <p:nvPr/>
        </p:nvPicPr>
        <p:blipFill>
          <a:blip r:embed="rId2"/>
          <a:stretch>
            <a:fillRect/>
          </a:stretch>
        </p:blipFill>
        <p:spPr>
          <a:xfrm>
            <a:off x="235167" y="5832719"/>
            <a:ext cx="2019578" cy="982146"/>
          </a:xfrm>
          <a:prstGeom prst="rect">
            <a:avLst/>
          </a:prstGeom>
        </p:spPr>
      </p:pic>
      <p:sp>
        <p:nvSpPr>
          <p:cNvPr id="6" name="CasellaDiTesto 5">
            <a:extLst>
              <a:ext uri="{FF2B5EF4-FFF2-40B4-BE49-F238E27FC236}">
                <a16:creationId xmlns:a16="http://schemas.microsoft.com/office/drawing/2014/main" id="{3329DDA9-F93E-4B82-8A6B-A5F066814FB6}"/>
              </a:ext>
            </a:extLst>
          </p:cNvPr>
          <p:cNvSpPr txBox="1"/>
          <p:nvPr/>
        </p:nvSpPr>
        <p:spPr>
          <a:xfrm>
            <a:off x="2320507" y="5986729"/>
            <a:ext cx="6996022" cy="646331"/>
          </a:xfrm>
          <a:prstGeom prst="rect">
            <a:avLst/>
          </a:prstGeom>
          <a:noFill/>
        </p:spPr>
        <p:txBody>
          <a:bodyPr wrap="square" rtlCol="0">
            <a:spAutoFit/>
          </a:bodyPr>
          <a:lstStyle/>
          <a:p>
            <a:pPr algn="ctr"/>
            <a:r>
              <a:rPr lang="it-IT" dirty="0">
                <a:latin typeface="Century Gothic" panose="020B0502020202020204" pitchFamily="34" charset="0"/>
              </a:rPr>
              <a:t>Ente di Governo per i Rifiuti e le Risorse Idriche della Basilicata</a:t>
            </a:r>
          </a:p>
          <a:p>
            <a:pPr algn="ctr"/>
            <a:r>
              <a:rPr lang="it-IT" dirty="0"/>
              <a:t>Assemblea dei Sindaci – 21 dicembre 2018</a:t>
            </a:r>
          </a:p>
        </p:txBody>
      </p:sp>
      <p:sp>
        <p:nvSpPr>
          <p:cNvPr id="10" name="CasellaDiTesto 9">
            <a:extLst>
              <a:ext uri="{FF2B5EF4-FFF2-40B4-BE49-F238E27FC236}">
                <a16:creationId xmlns:a16="http://schemas.microsoft.com/office/drawing/2014/main" id="{41CA1DDD-84BF-4222-89B5-9E3A5596523C}"/>
              </a:ext>
            </a:extLst>
          </p:cNvPr>
          <p:cNvSpPr txBox="1"/>
          <p:nvPr/>
        </p:nvSpPr>
        <p:spPr>
          <a:xfrm>
            <a:off x="526211" y="347576"/>
            <a:ext cx="11110823" cy="738664"/>
          </a:xfrm>
          <a:prstGeom prst="rect">
            <a:avLst/>
          </a:prstGeom>
          <a:noFill/>
        </p:spPr>
        <p:txBody>
          <a:bodyPr wrap="square" rtlCol="0">
            <a:spAutoFit/>
          </a:bodyPr>
          <a:lstStyle/>
          <a:p>
            <a:pPr algn="ctr"/>
            <a:r>
              <a:rPr lang="it-IT" sz="2400" dirty="0"/>
              <a:t>Struttura generale dell’articolazione tariffaria per uso domestico</a:t>
            </a:r>
          </a:p>
          <a:p>
            <a:pPr algn="ctr"/>
            <a:endParaRPr lang="it-IT" dirty="0"/>
          </a:p>
        </p:txBody>
      </p:sp>
      <p:pic>
        <p:nvPicPr>
          <p:cNvPr id="3" name="Immagine 2">
            <a:extLst>
              <a:ext uri="{FF2B5EF4-FFF2-40B4-BE49-F238E27FC236}">
                <a16:creationId xmlns:a16="http://schemas.microsoft.com/office/drawing/2014/main" id="{5F9A9E39-E5F6-4311-85B3-1E98A2CA5861}"/>
              </a:ext>
            </a:extLst>
          </p:cNvPr>
          <p:cNvPicPr>
            <a:picLocks noChangeAspect="1"/>
          </p:cNvPicPr>
          <p:nvPr/>
        </p:nvPicPr>
        <p:blipFill>
          <a:blip r:embed="rId3"/>
          <a:stretch>
            <a:fillRect/>
          </a:stretch>
        </p:blipFill>
        <p:spPr>
          <a:xfrm>
            <a:off x="146652" y="875745"/>
            <a:ext cx="4660255" cy="4939870"/>
          </a:xfrm>
          <a:prstGeom prst="rect">
            <a:avLst/>
          </a:prstGeom>
        </p:spPr>
      </p:pic>
      <p:pic>
        <p:nvPicPr>
          <p:cNvPr id="4" name="Immagine 3">
            <a:extLst>
              <a:ext uri="{FF2B5EF4-FFF2-40B4-BE49-F238E27FC236}">
                <a16:creationId xmlns:a16="http://schemas.microsoft.com/office/drawing/2014/main" id="{48DDB201-0308-439B-A6E1-F3A26A2B87A4}"/>
              </a:ext>
            </a:extLst>
          </p:cNvPr>
          <p:cNvPicPr>
            <a:picLocks noChangeAspect="1"/>
          </p:cNvPicPr>
          <p:nvPr/>
        </p:nvPicPr>
        <p:blipFill>
          <a:blip r:embed="rId4"/>
          <a:stretch>
            <a:fillRect/>
          </a:stretch>
        </p:blipFill>
        <p:spPr>
          <a:xfrm>
            <a:off x="5945130" y="2988232"/>
            <a:ext cx="3067050" cy="619125"/>
          </a:xfrm>
          <a:prstGeom prst="rect">
            <a:avLst/>
          </a:prstGeom>
        </p:spPr>
      </p:pic>
      <p:sp>
        <p:nvSpPr>
          <p:cNvPr id="7" name="Freccia a destra 6">
            <a:extLst>
              <a:ext uri="{FF2B5EF4-FFF2-40B4-BE49-F238E27FC236}">
                <a16:creationId xmlns:a16="http://schemas.microsoft.com/office/drawing/2014/main" id="{1B612909-E338-4918-A517-310FAFA59D39}"/>
              </a:ext>
            </a:extLst>
          </p:cNvPr>
          <p:cNvSpPr/>
          <p:nvPr/>
        </p:nvSpPr>
        <p:spPr>
          <a:xfrm>
            <a:off x="10049776" y="3165101"/>
            <a:ext cx="681487" cy="2760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CasellaDiTesto 7">
            <a:extLst>
              <a:ext uri="{FF2B5EF4-FFF2-40B4-BE49-F238E27FC236}">
                <a16:creationId xmlns:a16="http://schemas.microsoft.com/office/drawing/2014/main" id="{CBBECCD7-9EDD-4E18-821C-38F633D985D3}"/>
              </a:ext>
            </a:extLst>
          </p:cNvPr>
          <p:cNvSpPr txBox="1"/>
          <p:nvPr/>
        </p:nvSpPr>
        <p:spPr>
          <a:xfrm>
            <a:off x="10774398" y="3158074"/>
            <a:ext cx="1227824" cy="323165"/>
          </a:xfrm>
          <a:prstGeom prst="rect">
            <a:avLst/>
          </a:prstGeom>
          <a:noFill/>
        </p:spPr>
        <p:txBody>
          <a:bodyPr wrap="square" rtlCol="0">
            <a:spAutoFit/>
          </a:bodyPr>
          <a:lstStyle/>
          <a:p>
            <a:r>
              <a:rPr lang="it-IT" sz="1500" dirty="0" err="1"/>
              <a:t>Agev</a:t>
            </a:r>
            <a:r>
              <a:rPr lang="it-IT" sz="1500" dirty="0"/>
              <a:t>=48,6%</a:t>
            </a:r>
          </a:p>
        </p:txBody>
      </p:sp>
      <p:pic>
        <p:nvPicPr>
          <p:cNvPr id="9" name="Immagine 8">
            <a:extLst>
              <a:ext uri="{FF2B5EF4-FFF2-40B4-BE49-F238E27FC236}">
                <a16:creationId xmlns:a16="http://schemas.microsoft.com/office/drawing/2014/main" id="{997A3A83-E699-4BD1-BB0F-13070F973AB9}"/>
              </a:ext>
            </a:extLst>
          </p:cNvPr>
          <p:cNvPicPr>
            <a:picLocks noChangeAspect="1"/>
          </p:cNvPicPr>
          <p:nvPr/>
        </p:nvPicPr>
        <p:blipFill>
          <a:blip r:embed="rId5"/>
          <a:stretch>
            <a:fillRect/>
          </a:stretch>
        </p:blipFill>
        <p:spPr>
          <a:xfrm>
            <a:off x="4967919" y="3638370"/>
            <a:ext cx="5021473" cy="981075"/>
          </a:xfrm>
          <a:prstGeom prst="rect">
            <a:avLst/>
          </a:prstGeom>
        </p:spPr>
      </p:pic>
      <p:sp>
        <p:nvSpPr>
          <p:cNvPr id="11" name="Freccia a destra 10">
            <a:extLst>
              <a:ext uri="{FF2B5EF4-FFF2-40B4-BE49-F238E27FC236}">
                <a16:creationId xmlns:a16="http://schemas.microsoft.com/office/drawing/2014/main" id="{576C4860-001A-4E3F-B471-73F6F719FE58}"/>
              </a:ext>
            </a:extLst>
          </p:cNvPr>
          <p:cNvSpPr/>
          <p:nvPr/>
        </p:nvSpPr>
        <p:spPr>
          <a:xfrm>
            <a:off x="10049777" y="3974910"/>
            <a:ext cx="681487" cy="2760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a:extLst>
              <a:ext uri="{FF2B5EF4-FFF2-40B4-BE49-F238E27FC236}">
                <a16:creationId xmlns:a16="http://schemas.microsoft.com/office/drawing/2014/main" id="{C5C9A615-1010-4A22-90AC-789F4F45FA19}"/>
              </a:ext>
            </a:extLst>
          </p:cNvPr>
          <p:cNvSpPr txBox="1"/>
          <p:nvPr/>
        </p:nvSpPr>
        <p:spPr>
          <a:xfrm>
            <a:off x="10774398" y="3928266"/>
            <a:ext cx="1021650" cy="323165"/>
          </a:xfrm>
          <a:prstGeom prst="rect">
            <a:avLst/>
          </a:prstGeom>
          <a:noFill/>
        </p:spPr>
        <p:txBody>
          <a:bodyPr wrap="square" rtlCol="0">
            <a:spAutoFit/>
          </a:bodyPr>
          <a:lstStyle/>
          <a:p>
            <a:r>
              <a:rPr lang="it-IT" sz="1500" dirty="0"/>
              <a:t>4,88</a:t>
            </a:r>
          </a:p>
        </p:txBody>
      </p:sp>
      <p:pic>
        <p:nvPicPr>
          <p:cNvPr id="13" name="Immagine 12">
            <a:extLst>
              <a:ext uri="{FF2B5EF4-FFF2-40B4-BE49-F238E27FC236}">
                <a16:creationId xmlns:a16="http://schemas.microsoft.com/office/drawing/2014/main" id="{F3D78B49-6909-47F9-B10C-6EF76506C596}"/>
              </a:ext>
            </a:extLst>
          </p:cNvPr>
          <p:cNvPicPr>
            <a:picLocks noChangeAspect="1"/>
          </p:cNvPicPr>
          <p:nvPr/>
        </p:nvPicPr>
        <p:blipFill>
          <a:blip r:embed="rId6"/>
          <a:stretch>
            <a:fillRect/>
          </a:stretch>
        </p:blipFill>
        <p:spPr>
          <a:xfrm>
            <a:off x="4967919" y="4681470"/>
            <a:ext cx="5021473" cy="1114425"/>
          </a:xfrm>
          <a:prstGeom prst="rect">
            <a:avLst/>
          </a:prstGeom>
        </p:spPr>
      </p:pic>
      <p:pic>
        <p:nvPicPr>
          <p:cNvPr id="14" name="Immagine 13">
            <a:extLst>
              <a:ext uri="{FF2B5EF4-FFF2-40B4-BE49-F238E27FC236}">
                <a16:creationId xmlns:a16="http://schemas.microsoft.com/office/drawing/2014/main" id="{8F98DC85-EE9D-4A7B-9D3B-FE2B25543B16}"/>
              </a:ext>
            </a:extLst>
          </p:cNvPr>
          <p:cNvPicPr>
            <a:picLocks noChangeAspect="1"/>
          </p:cNvPicPr>
          <p:nvPr/>
        </p:nvPicPr>
        <p:blipFill>
          <a:blip r:embed="rId7"/>
          <a:stretch>
            <a:fillRect/>
          </a:stretch>
        </p:blipFill>
        <p:spPr>
          <a:xfrm>
            <a:off x="4967919" y="875746"/>
            <a:ext cx="5021473" cy="2081474"/>
          </a:xfrm>
          <a:prstGeom prst="rect">
            <a:avLst/>
          </a:prstGeom>
        </p:spPr>
      </p:pic>
      <p:sp>
        <p:nvSpPr>
          <p:cNvPr id="15" name="Freccia a destra 14">
            <a:extLst>
              <a:ext uri="{FF2B5EF4-FFF2-40B4-BE49-F238E27FC236}">
                <a16:creationId xmlns:a16="http://schemas.microsoft.com/office/drawing/2014/main" id="{C9042027-7952-4F7A-8F10-5C18D83ACEF3}"/>
              </a:ext>
            </a:extLst>
          </p:cNvPr>
          <p:cNvSpPr/>
          <p:nvPr/>
        </p:nvSpPr>
        <p:spPr>
          <a:xfrm>
            <a:off x="10049777" y="1756857"/>
            <a:ext cx="681487" cy="2760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CasellaDiTesto 15">
            <a:extLst>
              <a:ext uri="{FF2B5EF4-FFF2-40B4-BE49-F238E27FC236}">
                <a16:creationId xmlns:a16="http://schemas.microsoft.com/office/drawing/2014/main" id="{4DCE8D62-4273-4358-AE93-0DA8D5BF8DD4}"/>
              </a:ext>
            </a:extLst>
          </p:cNvPr>
          <p:cNvSpPr txBox="1"/>
          <p:nvPr/>
        </p:nvSpPr>
        <p:spPr>
          <a:xfrm>
            <a:off x="10774397" y="1758456"/>
            <a:ext cx="1270951" cy="323165"/>
          </a:xfrm>
          <a:prstGeom prst="rect">
            <a:avLst/>
          </a:prstGeom>
          <a:noFill/>
        </p:spPr>
        <p:txBody>
          <a:bodyPr wrap="square" rtlCol="0">
            <a:spAutoFit/>
          </a:bodyPr>
          <a:lstStyle/>
          <a:p>
            <a:r>
              <a:rPr lang="it-IT" sz="1500" dirty="0"/>
              <a:t>20 mc/</a:t>
            </a:r>
            <a:r>
              <a:rPr lang="it-IT" sz="1500" dirty="0" err="1"/>
              <a:t>abxg</a:t>
            </a:r>
            <a:endParaRPr lang="it-IT" sz="1500" dirty="0"/>
          </a:p>
        </p:txBody>
      </p:sp>
      <p:sp>
        <p:nvSpPr>
          <p:cNvPr id="18" name="Freccia a destra 17">
            <a:extLst>
              <a:ext uri="{FF2B5EF4-FFF2-40B4-BE49-F238E27FC236}">
                <a16:creationId xmlns:a16="http://schemas.microsoft.com/office/drawing/2014/main" id="{297E12F2-34F5-4424-B4C5-0D39292D3FAF}"/>
              </a:ext>
            </a:extLst>
          </p:cNvPr>
          <p:cNvSpPr/>
          <p:nvPr/>
        </p:nvSpPr>
        <p:spPr>
          <a:xfrm>
            <a:off x="10049776" y="5086499"/>
            <a:ext cx="681487" cy="2760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CasellaDiTesto 18">
            <a:extLst>
              <a:ext uri="{FF2B5EF4-FFF2-40B4-BE49-F238E27FC236}">
                <a16:creationId xmlns:a16="http://schemas.microsoft.com/office/drawing/2014/main" id="{174123BE-3153-474D-BDCB-612170D58408}"/>
              </a:ext>
            </a:extLst>
          </p:cNvPr>
          <p:cNvSpPr txBox="1"/>
          <p:nvPr/>
        </p:nvSpPr>
        <p:spPr>
          <a:xfrm>
            <a:off x="10728387" y="4838623"/>
            <a:ext cx="1440610" cy="784830"/>
          </a:xfrm>
          <a:prstGeom prst="rect">
            <a:avLst/>
          </a:prstGeom>
          <a:noFill/>
        </p:spPr>
        <p:txBody>
          <a:bodyPr wrap="square" rtlCol="0">
            <a:spAutoFit/>
          </a:bodyPr>
          <a:lstStyle/>
          <a:p>
            <a:r>
              <a:rPr lang="it-IT" sz="1500" dirty="0" err="1"/>
              <a:t>Qf</a:t>
            </a:r>
            <a:r>
              <a:rPr lang="it-IT" sz="1500" baseline="-25000" dirty="0" err="1"/>
              <a:t>acq</a:t>
            </a:r>
            <a:r>
              <a:rPr lang="it-IT" sz="1500" dirty="0"/>
              <a:t>= 18,78%</a:t>
            </a:r>
          </a:p>
          <a:p>
            <a:r>
              <a:rPr lang="it-IT" sz="1500" dirty="0" err="1"/>
              <a:t>QF</a:t>
            </a:r>
            <a:r>
              <a:rPr lang="it-IT" sz="1500" baseline="-25000" dirty="0" err="1"/>
              <a:t>Fog</a:t>
            </a:r>
            <a:r>
              <a:rPr lang="it-IT" sz="1500" dirty="0"/>
              <a:t>= 15,92%</a:t>
            </a:r>
          </a:p>
          <a:p>
            <a:r>
              <a:rPr lang="it-IT" sz="1500" dirty="0" err="1"/>
              <a:t>QF</a:t>
            </a:r>
            <a:r>
              <a:rPr lang="it-IT" sz="1500" baseline="-25000" dirty="0" err="1"/>
              <a:t>Dep</a:t>
            </a:r>
            <a:r>
              <a:rPr lang="it-IT" sz="1500" dirty="0"/>
              <a:t>=14,85%</a:t>
            </a:r>
          </a:p>
        </p:txBody>
      </p:sp>
    </p:spTree>
    <p:extLst>
      <p:ext uri="{BB962C8B-B14F-4D97-AF65-F5344CB8AC3E}">
        <p14:creationId xmlns:p14="http://schemas.microsoft.com/office/powerpoint/2010/main" val="14901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A6CF17E-ACA1-47E8-A997-16A08A935A4C}"/>
              </a:ext>
            </a:extLst>
          </p:cNvPr>
          <p:cNvPicPr>
            <a:picLocks noChangeAspect="1"/>
          </p:cNvPicPr>
          <p:nvPr/>
        </p:nvPicPr>
        <p:blipFill>
          <a:blip r:embed="rId2"/>
          <a:stretch>
            <a:fillRect/>
          </a:stretch>
        </p:blipFill>
        <p:spPr>
          <a:xfrm>
            <a:off x="235167" y="5832719"/>
            <a:ext cx="2019578" cy="982146"/>
          </a:xfrm>
          <a:prstGeom prst="rect">
            <a:avLst/>
          </a:prstGeom>
        </p:spPr>
      </p:pic>
      <p:sp>
        <p:nvSpPr>
          <p:cNvPr id="6" name="CasellaDiTesto 5">
            <a:extLst>
              <a:ext uri="{FF2B5EF4-FFF2-40B4-BE49-F238E27FC236}">
                <a16:creationId xmlns:a16="http://schemas.microsoft.com/office/drawing/2014/main" id="{3329DDA9-F93E-4B82-8A6B-A5F066814FB6}"/>
              </a:ext>
            </a:extLst>
          </p:cNvPr>
          <p:cNvSpPr txBox="1"/>
          <p:nvPr/>
        </p:nvSpPr>
        <p:spPr>
          <a:xfrm>
            <a:off x="2320507" y="5986729"/>
            <a:ext cx="6996022" cy="646331"/>
          </a:xfrm>
          <a:prstGeom prst="rect">
            <a:avLst/>
          </a:prstGeom>
          <a:noFill/>
        </p:spPr>
        <p:txBody>
          <a:bodyPr wrap="square" rtlCol="0">
            <a:spAutoFit/>
          </a:bodyPr>
          <a:lstStyle/>
          <a:p>
            <a:pPr algn="ctr"/>
            <a:r>
              <a:rPr lang="it-IT" dirty="0">
                <a:latin typeface="Century Gothic" panose="020B0502020202020204" pitchFamily="34" charset="0"/>
              </a:rPr>
              <a:t>Ente di Governo per i Rifiuti e le Risorse Idriche della Basilicata</a:t>
            </a:r>
          </a:p>
          <a:p>
            <a:pPr algn="ctr"/>
            <a:r>
              <a:rPr lang="it-IT" dirty="0"/>
              <a:t>Assemblea dei Sindaci – 21 dicembre 2018</a:t>
            </a:r>
          </a:p>
        </p:txBody>
      </p:sp>
      <p:sp>
        <p:nvSpPr>
          <p:cNvPr id="10" name="CasellaDiTesto 9">
            <a:extLst>
              <a:ext uri="{FF2B5EF4-FFF2-40B4-BE49-F238E27FC236}">
                <a16:creationId xmlns:a16="http://schemas.microsoft.com/office/drawing/2014/main" id="{41CA1DDD-84BF-4222-89B5-9E3A5596523C}"/>
              </a:ext>
            </a:extLst>
          </p:cNvPr>
          <p:cNvSpPr txBox="1"/>
          <p:nvPr/>
        </p:nvSpPr>
        <p:spPr>
          <a:xfrm>
            <a:off x="526211" y="347576"/>
            <a:ext cx="11110823" cy="738664"/>
          </a:xfrm>
          <a:prstGeom prst="rect">
            <a:avLst/>
          </a:prstGeom>
          <a:noFill/>
        </p:spPr>
        <p:txBody>
          <a:bodyPr wrap="square" rtlCol="0">
            <a:spAutoFit/>
          </a:bodyPr>
          <a:lstStyle/>
          <a:p>
            <a:pPr algn="ctr"/>
            <a:r>
              <a:rPr lang="it-IT" sz="2400" dirty="0"/>
              <a:t>Struttura generale dell’articolazione tariffaria per uso domestico</a:t>
            </a:r>
          </a:p>
          <a:p>
            <a:pPr algn="ctr"/>
            <a:endParaRPr lang="it-IT" dirty="0"/>
          </a:p>
        </p:txBody>
      </p:sp>
      <p:pic>
        <p:nvPicPr>
          <p:cNvPr id="2" name="Immagine 1">
            <a:extLst>
              <a:ext uri="{FF2B5EF4-FFF2-40B4-BE49-F238E27FC236}">
                <a16:creationId xmlns:a16="http://schemas.microsoft.com/office/drawing/2014/main" id="{50FDB179-BF5E-4BBD-8669-D5F24B2CE80A}"/>
              </a:ext>
            </a:extLst>
          </p:cNvPr>
          <p:cNvPicPr>
            <a:picLocks noChangeAspect="1"/>
          </p:cNvPicPr>
          <p:nvPr/>
        </p:nvPicPr>
        <p:blipFill>
          <a:blip r:embed="rId3"/>
          <a:stretch>
            <a:fillRect/>
          </a:stretch>
        </p:blipFill>
        <p:spPr>
          <a:xfrm>
            <a:off x="2592798" y="1410111"/>
            <a:ext cx="7006403" cy="2343150"/>
          </a:xfrm>
          <a:prstGeom prst="rect">
            <a:avLst/>
          </a:prstGeom>
        </p:spPr>
      </p:pic>
      <p:pic>
        <p:nvPicPr>
          <p:cNvPr id="17" name="Immagine 16">
            <a:extLst>
              <a:ext uri="{FF2B5EF4-FFF2-40B4-BE49-F238E27FC236}">
                <a16:creationId xmlns:a16="http://schemas.microsoft.com/office/drawing/2014/main" id="{3AAF592F-CC05-4326-867D-915CCF02A6C0}"/>
              </a:ext>
            </a:extLst>
          </p:cNvPr>
          <p:cNvPicPr>
            <a:picLocks noChangeAspect="1"/>
          </p:cNvPicPr>
          <p:nvPr/>
        </p:nvPicPr>
        <p:blipFill>
          <a:blip r:embed="rId4"/>
          <a:stretch>
            <a:fillRect/>
          </a:stretch>
        </p:blipFill>
        <p:spPr>
          <a:xfrm>
            <a:off x="2592798" y="3891208"/>
            <a:ext cx="7006403" cy="1771650"/>
          </a:xfrm>
          <a:prstGeom prst="rect">
            <a:avLst/>
          </a:prstGeom>
        </p:spPr>
      </p:pic>
    </p:spTree>
    <p:extLst>
      <p:ext uri="{BB962C8B-B14F-4D97-AF65-F5344CB8AC3E}">
        <p14:creationId xmlns:p14="http://schemas.microsoft.com/office/powerpoint/2010/main" val="3443900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A6CF17E-ACA1-47E8-A997-16A08A935A4C}"/>
              </a:ext>
            </a:extLst>
          </p:cNvPr>
          <p:cNvPicPr>
            <a:picLocks noChangeAspect="1"/>
          </p:cNvPicPr>
          <p:nvPr/>
        </p:nvPicPr>
        <p:blipFill>
          <a:blip r:embed="rId2"/>
          <a:stretch>
            <a:fillRect/>
          </a:stretch>
        </p:blipFill>
        <p:spPr>
          <a:xfrm>
            <a:off x="235167" y="5832719"/>
            <a:ext cx="2019578" cy="982146"/>
          </a:xfrm>
          <a:prstGeom prst="rect">
            <a:avLst/>
          </a:prstGeom>
        </p:spPr>
      </p:pic>
      <p:sp>
        <p:nvSpPr>
          <p:cNvPr id="6" name="CasellaDiTesto 5">
            <a:extLst>
              <a:ext uri="{FF2B5EF4-FFF2-40B4-BE49-F238E27FC236}">
                <a16:creationId xmlns:a16="http://schemas.microsoft.com/office/drawing/2014/main" id="{3329DDA9-F93E-4B82-8A6B-A5F066814FB6}"/>
              </a:ext>
            </a:extLst>
          </p:cNvPr>
          <p:cNvSpPr txBox="1"/>
          <p:nvPr/>
        </p:nvSpPr>
        <p:spPr>
          <a:xfrm>
            <a:off x="2320507" y="5986729"/>
            <a:ext cx="6996022" cy="646331"/>
          </a:xfrm>
          <a:prstGeom prst="rect">
            <a:avLst/>
          </a:prstGeom>
          <a:noFill/>
        </p:spPr>
        <p:txBody>
          <a:bodyPr wrap="square" rtlCol="0">
            <a:spAutoFit/>
          </a:bodyPr>
          <a:lstStyle/>
          <a:p>
            <a:pPr algn="ctr"/>
            <a:r>
              <a:rPr lang="it-IT" dirty="0">
                <a:latin typeface="Century Gothic" panose="020B0502020202020204" pitchFamily="34" charset="0"/>
              </a:rPr>
              <a:t>Ente di Governo per i Rifiuti e le Risorse Idriche della Basilicata</a:t>
            </a:r>
          </a:p>
          <a:p>
            <a:pPr algn="ctr"/>
            <a:r>
              <a:rPr lang="it-IT" dirty="0"/>
              <a:t>Assemblea dei Sindaci – 21 dicembre 2018</a:t>
            </a:r>
          </a:p>
        </p:txBody>
      </p:sp>
      <p:sp>
        <p:nvSpPr>
          <p:cNvPr id="10" name="CasellaDiTesto 9">
            <a:extLst>
              <a:ext uri="{FF2B5EF4-FFF2-40B4-BE49-F238E27FC236}">
                <a16:creationId xmlns:a16="http://schemas.microsoft.com/office/drawing/2014/main" id="{41CA1DDD-84BF-4222-89B5-9E3A5596523C}"/>
              </a:ext>
            </a:extLst>
          </p:cNvPr>
          <p:cNvSpPr txBox="1"/>
          <p:nvPr/>
        </p:nvSpPr>
        <p:spPr>
          <a:xfrm>
            <a:off x="526211" y="347576"/>
            <a:ext cx="11110823" cy="738664"/>
          </a:xfrm>
          <a:prstGeom prst="rect">
            <a:avLst/>
          </a:prstGeom>
          <a:noFill/>
        </p:spPr>
        <p:txBody>
          <a:bodyPr wrap="square" rtlCol="0">
            <a:spAutoFit/>
          </a:bodyPr>
          <a:lstStyle/>
          <a:p>
            <a:pPr algn="ctr"/>
            <a:r>
              <a:rPr lang="it-IT" sz="2400" dirty="0"/>
              <a:t>Struttura generale dell’articolazione tariffaria per uso domestico</a:t>
            </a:r>
          </a:p>
          <a:p>
            <a:pPr algn="ctr"/>
            <a:endParaRPr lang="it-IT" dirty="0"/>
          </a:p>
        </p:txBody>
      </p:sp>
      <p:pic>
        <p:nvPicPr>
          <p:cNvPr id="2" name="Immagine 1">
            <a:extLst>
              <a:ext uri="{FF2B5EF4-FFF2-40B4-BE49-F238E27FC236}">
                <a16:creationId xmlns:a16="http://schemas.microsoft.com/office/drawing/2014/main" id="{E8A9B73D-4A4B-4264-A811-02C40CC19DA1}"/>
              </a:ext>
            </a:extLst>
          </p:cNvPr>
          <p:cNvPicPr>
            <a:picLocks noChangeAspect="1"/>
          </p:cNvPicPr>
          <p:nvPr/>
        </p:nvPicPr>
        <p:blipFill>
          <a:blip r:embed="rId3"/>
          <a:stretch>
            <a:fillRect/>
          </a:stretch>
        </p:blipFill>
        <p:spPr>
          <a:xfrm>
            <a:off x="217915" y="1121066"/>
            <a:ext cx="3677374" cy="3157638"/>
          </a:xfrm>
          <a:prstGeom prst="rect">
            <a:avLst/>
          </a:prstGeom>
        </p:spPr>
      </p:pic>
      <p:pic>
        <p:nvPicPr>
          <p:cNvPr id="20" name="Immagine 19">
            <a:extLst>
              <a:ext uri="{FF2B5EF4-FFF2-40B4-BE49-F238E27FC236}">
                <a16:creationId xmlns:a16="http://schemas.microsoft.com/office/drawing/2014/main" id="{910FCDEF-F9B2-40C2-8C82-CB301767EE2C}"/>
              </a:ext>
            </a:extLst>
          </p:cNvPr>
          <p:cNvPicPr>
            <a:picLocks noChangeAspect="1"/>
          </p:cNvPicPr>
          <p:nvPr/>
        </p:nvPicPr>
        <p:blipFill rotWithShape="1">
          <a:blip r:embed="rId4"/>
          <a:srcRect l="329" t="1551" r="768" b="1401"/>
          <a:stretch/>
        </p:blipFill>
        <p:spPr>
          <a:xfrm>
            <a:off x="3904069" y="1119925"/>
            <a:ext cx="4748145" cy="2504331"/>
          </a:xfrm>
          <a:prstGeom prst="rect">
            <a:avLst/>
          </a:prstGeom>
        </p:spPr>
      </p:pic>
      <p:pic>
        <p:nvPicPr>
          <p:cNvPr id="17" name="Immagine 16">
            <a:extLst>
              <a:ext uri="{FF2B5EF4-FFF2-40B4-BE49-F238E27FC236}">
                <a16:creationId xmlns:a16="http://schemas.microsoft.com/office/drawing/2014/main" id="{04EE8569-8E27-4964-A3F8-047386E3BC91}"/>
              </a:ext>
            </a:extLst>
          </p:cNvPr>
          <p:cNvPicPr>
            <a:picLocks noChangeAspect="1"/>
          </p:cNvPicPr>
          <p:nvPr/>
        </p:nvPicPr>
        <p:blipFill>
          <a:blip r:embed="rId5"/>
          <a:stretch>
            <a:fillRect/>
          </a:stretch>
        </p:blipFill>
        <p:spPr>
          <a:xfrm>
            <a:off x="8671741" y="1119925"/>
            <a:ext cx="3267840" cy="3114510"/>
          </a:xfrm>
          <a:prstGeom prst="rect">
            <a:avLst/>
          </a:prstGeom>
        </p:spPr>
      </p:pic>
      <p:sp>
        <p:nvSpPr>
          <p:cNvPr id="21" name="CasellaDiTesto 20">
            <a:extLst>
              <a:ext uri="{FF2B5EF4-FFF2-40B4-BE49-F238E27FC236}">
                <a16:creationId xmlns:a16="http://schemas.microsoft.com/office/drawing/2014/main" id="{4B731985-A7C7-424E-9B05-80172215E2A3}"/>
              </a:ext>
            </a:extLst>
          </p:cNvPr>
          <p:cNvSpPr txBox="1"/>
          <p:nvPr/>
        </p:nvSpPr>
        <p:spPr>
          <a:xfrm>
            <a:off x="3904069" y="3623606"/>
            <a:ext cx="4748145" cy="646331"/>
          </a:xfrm>
          <a:prstGeom prst="rect">
            <a:avLst/>
          </a:prstGeom>
          <a:noFill/>
        </p:spPr>
        <p:txBody>
          <a:bodyPr wrap="square" rtlCol="0">
            <a:spAutoFit/>
          </a:bodyPr>
          <a:lstStyle/>
          <a:p>
            <a:pPr algn="just"/>
            <a:r>
              <a:rPr lang="it-IT" sz="1200" dirty="0">
                <a:latin typeface="Century Gothic" panose="020B0502020202020204" pitchFamily="34" charset="0"/>
              </a:rPr>
              <a:t>Fonte: Laboratorio </a:t>
            </a:r>
            <a:r>
              <a:rPr lang="it-IT" sz="1200" dirty="0" err="1">
                <a:latin typeface="Century Gothic" panose="020B0502020202020204" pitchFamily="34" charset="0"/>
              </a:rPr>
              <a:t>Ref</a:t>
            </a:r>
            <a:r>
              <a:rPr lang="it-IT" sz="1200" dirty="0">
                <a:latin typeface="Century Gothic" panose="020B0502020202020204" pitchFamily="34" charset="0"/>
              </a:rPr>
              <a:t> Ricerche - La tariffa pro capite: una scelta di equità</a:t>
            </a:r>
          </a:p>
          <a:p>
            <a:pPr algn="just"/>
            <a:r>
              <a:rPr lang="it-IT" sz="1200" i="1" dirty="0">
                <a:latin typeface="Century Gothic" panose="020B0502020202020204" pitchFamily="34" charset="0"/>
              </a:rPr>
              <a:t>Laboratorio SPL - Collana Acqua – Acqua n. 78 – marzo 2017</a:t>
            </a:r>
            <a:endParaRPr lang="it-IT" sz="1200" dirty="0">
              <a:latin typeface="Century Gothic" panose="020B0502020202020204" pitchFamily="34" charset="0"/>
            </a:endParaRPr>
          </a:p>
        </p:txBody>
      </p:sp>
      <p:sp>
        <p:nvSpPr>
          <p:cNvPr id="22" name="CasellaDiTesto 21">
            <a:extLst>
              <a:ext uri="{FF2B5EF4-FFF2-40B4-BE49-F238E27FC236}">
                <a16:creationId xmlns:a16="http://schemas.microsoft.com/office/drawing/2014/main" id="{A0DBBB67-0BB2-4B4E-8B97-1F9CAE4782C3}"/>
              </a:ext>
            </a:extLst>
          </p:cNvPr>
          <p:cNvSpPr txBox="1"/>
          <p:nvPr/>
        </p:nvSpPr>
        <p:spPr>
          <a:xfrm>
            <a:off x="217915" y="4373592"/>
            <a:ext cx="11721666" cy="1754326"/>
          </a:xfrm>
          <a:prstGeom prst="rect">
            <a:avLst/>
          </a:prstGeom>
          <a:noFill/>
        </p:spPr>
        <p:txBody>
          <a:bodyPr wrap="square" rtlCol="0">
            <a:spAutoFit/>
          </a:bodyPr>
          <a:lstStyle/>
          <a:p>
            <a:r>
              <a:rPr lang="it-IT" b="1" dirty="0"/>
              <a:t>Criteri di individuazione utenze residenti e non residenti</a:t>
            </a:r>
            <a:r>
              <a:rPr lang="it-IT" dirty="0"/>
              <a:t>:</a:t>
            </a:r>
          </a:p>
          <a:p>
            <a:pPr marL="342900" indent="-342900">
              <a:buAutoNum type="arabicPeriod"/>
            </a:pPr>
            <a:r>
              <a:rPr lang="it-IT" dirty="0"/>
              <a:t>Gli utenti con un solo contratto e con consumi superiori a 18 mc/anno sono stati classificati come residenti;</a:t>
            </a:r>
          </a:p>
          <a:p>
            <a:pPr marL="342900" indent="-342900">
              <a:buAutoNum type="arabicPeriod"/>
            </a:pPr>
            <a:r>
              <a:rPr lang="it-IT" dirty="0"/>
              <a:t>Gli utenti con un solo contratto e con consumi inferiori a 18 mc/anno sono stati classificati come non residenti;</a:t>
            </a:r>
          </a:p>
          <a:p>
            <a:pPr marL="342900" indent="-342900">
              <a:buAutoNum type="arabicPeriod"/>
            </a:pPr>
            <a:r>
              <a:rPr lang="it-IT" dirty="0"/>
              <a:t>Agli utenti con più contratti si è attribuita come residente l’utenza con maggior consumo e le altre utenze sono state considerate come non residenti;</a:t>
            </a:r>
          </a:p>
          <a:p>
            <a:pPr marL="342900" indent="-342900">
              <a:buAutoNum type="arabicPeriod"/>
            </a:pPr>
            <a:endParaRPr lang="it-IT" dirty="0"/>
          </a:p>
        </p:txBody>
      </p:sp>
    </p:spTree>
    <p:extLst>
      <p:ext uri="{BB962C8B-B14F-4D97-AF65-F5344CB8AC3E}">
        <p14:creationId xmlns:p14="http://schemas.microsoft.com/office/powerpoint/2010/main" val="1669550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A6CF17E-ACA1-47E8-A997-16A08A935A4C}"/>
              </a:ext>
            </a:extLst>
          </p:cNvPr>
          <p:cNvPicPr>
            <a:picLocks noChangeAspect="1"/>
          </p:cNvPicPr>
          <p:nvPr/>
        </p:nvPicPr>
        <p:blipFill>
          <a:blip r:embed="rId2"/>
          <a:stretch>
            <a:fillRect/>
          </a:stretch>
        </p:blipFill>
        <p:spPr>
          <a:xfrm>
            <a:off x="235167" y="5832719"/>
            <a:ext cx="2019578" cy="982146"/>
          </a:xfrm>
          <a:prstGeom prst="rect">
            <a:avLst/>
          </a:prstGeom>
        </p:spPr>
      </p:pic>
      <p:sp>
        <p:nvSpPr>
          <p:cNvPr id="6" name="CasellaDiTesto 5">
            <a:extLst>
              <a:ext uri="{FF2B5EF4-FFF2-40B4-BE49-F238E27FC236}">
                <a16:creationId xmlns:a16="http://schemas.microsoft.com/office/drawing/2014/main" id="{3329DDA9-F93E-4B82-8A6B-A5F066814FB6}"/>
              </a:ext>
            </a:extLst>
          </p:cNvPr>
          <p:cNvSpPr txBox="1"/>
          <p:nvPr/>
        </p:nvSpPr>
        <p:spPr>
          <a:xfrm>
            <a:off x="2320507" y="5986729"/>
            <a:ext cx="6996022" cy="646331"/>
          </a:xfrm>
          <a:prstGeom prst="rect">
            <a:avLst/>
          </a:prstGeom>
          <a:noFill/>
        </p:spPr>
        <p:txBody>
          <a:bodyPr wrap="square" rtlCol="0">
            <a:spAutoFit/>
          </a:bodyPr>
          <a:lstStyle/>
          <a:p>
            <a:pPr algn="ctr"/>
            <a:r>
              <a:rPr lang="it-IT" dirty="0">
                <a:latin typeface="Century Gothic" panose="020B0502020202020204" pitchFamily="34" charset="0"/>
              </a:rPr>
              <a:t>Ente di Governo per i Rifiuti e le Risorse Idriche della Basilicata</a:t>
            </a:r>
          </a:p>
          <a:p>
            <a:pPr algn="ctr"/>
            <a:r>
              <a:rPr lang="it-IT" dirty="0"/>
              <a:t>Assemblea dei Sindaci – 21 dicembre 2018</a:t>
            </a:r>
          </a:p>
        </p:txBody>
      </p:sp>
      <p:sp>
        <p:nvSpPr>
          <p:cNvPr id="10" name="CasellaDiTesto 9">
            <a:extLst>
              <a:ext uri="{FF2B5EF4-FFF2-40B4-BE49-F238E27FC236}">
                <a16:creationId xmlns:a16="http://schemas.microsoft.com/office/drawing/2014/main" id="{41CA1DDD-84BF-4222-89B5-9E3A5596523C}"/>
              </a:ext>
            </a:extLst>
          </p:cNvPr>
          <p:cNvSpPr txBox="1"/>
          <p:nvPr/>
        </p:nvSpPr>
        <p:spPr>
          <a:xfrm>
            <a:off x="526211" y="347576"/>
            <a:ext cx="11110823" cy="738664"/>
          </a:xfrm>
          <a:prstGeom prst="rect">
            <a:avLst/>
          </a:prstGeom>
          <a:noFill/>
        </p:spPr>
        <p:txBody>
          <a:bodyPr wrap="square" rtlCol="0">
            <a:spAutoFit/>
          </a:bodyPr>
          <a:lstStyle/>
          <a:p>
            <a:pPr algn="ctr"/>
            <a:r>
              <a:rPr lang="it-IT" sz="2400" dirty="0"/>
              <a:t>Struttura generale dell’articolazione tariffaria per uso domestico</a:t>
            </a:r>
          </a:p>
          <a:p>
            <a:pPr algn="ctr"/>
            <a:endParaRPr lang="it-IT" dirty="0"/>
          </a:p>
        </p:txBody>
      </p:sp>
      <p:pic>
        <p:nvPicPr>
          <p:cNvPr id="3" name="Immagine 2">
            <a:extLst>
              <a:ext uri="{FF2B5EF4-FFF2-40B4-BE49-F238E27FC236}">
                <a16:creationId xmlns:a16="http://schemas.microsoft.com/office/drawing/2014/main" id="{3E7E4D39-150D-4CDA-8877-3F11B0EF4415}"/>
              </a:ext>
            </a:extLst>
          </p:cNvPr>
          <p:cNvPicPr>
            <a:picLocks noChangeAspect="1"/>
          </p:cNvPicPr>
          <p:nvPr/>
        </p:nvPicPr>
        <p:blipFill>
          <a:blip r:embed="rId3"/>
          <a:stretch>
            <a:fillRect/>
          </a:stretch>
        </p:blipFill>
        <p:spPr>
          <a:xfrm>
            <a:off x="144724" y="2130724"/>
            <a:ext cx="11902552" cy="2431390"/>
          </a:xfrm>
          <a:prstGeom prst="rect">
            <a:avLst/>
          </a:prstGeom>
        </p:spPr>
      </p:pic>
    </p:spTree>
    <p:extLst>
      <p:ext uri="{BB962C8B-B14F-4D97-AF65-F5344CB8AC3E}">
        <p14:creationId xmlns:p14="http://schemas.microsoft.com/office/powerpoint/2010/main" val="360888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A6CF17E-ACA1-47E8-A997-16A08A935A4C}"/>
              </a:ext>
            </a:extLst>
          </p:cNvPr>
          <p:cNvPicPr>
            <a:picLocks noChangeAspect="1"/>
          </p:cNvPicPr>
          <p:nvPr/>
        </p:nvPicPr>
        <p:blipFill>
          <a:blip r:embed="rId2"/>
          <a:stretch>
            <a:fillRect/>
          </a:stretch>
        </p:blipFill>
        <p:spPr>
          <a:xfrm>
            <a:off x="235167" y="5832719"/>
            <a:ext cx="2019578" cy="982146"/>
          </a:xfrm>
          <a:prstGeom prst="rect">
            <a:avLst/>
          </a:prstGeom>
        </p:spPr>
      </p:pic>
      <p:sp>
        <p:nvSpPr>
          <p:cNvPr id="6" name="CasellaDiTesto 5">
            <a:extLst>
              <a:ext uri="{FF2B5EF4-FFF2-40B4-BE49-F238E27FC236}">
                <a16:creationId xmlns:a16="http://schemas.microsoft.com/office/drawing/2014/main" id="{3329DDA9-F93E-4B82-8A6B-A5F066814FB6}"/>
              </a:ext>
            </a:extLst>
          </p:cNvPr>
          <p:cNvSpPr txBox="1"/>
          <p:nvPr/>
        </p:nvSpPr>
        <p:spPr>
          <a:xfrm>
            <a:off x="2320507" y="5986729"/>
            <a:ext cx="6996022" cy="646331"/>
          </a:xfrm>
          <a:prstGeom prst="rect">
            <a:avLst/>
          </a:prstGeom>
          <a:noFill/>
        </p:spPr>
        <p:txBody>
          <a:bodyPr wrap="square" rtlCol="0">
            <a:spAutoFit/>
          </a:bodyPr>
          <a:lstStyle/>
          <a:p>
            <a:pPr algn="ctr"/>
            <a:r>
              <a:rPr lang="it-IT" dirty="0">
                <a:latin typeface="Century Gothic" panose="020B0502020202020204" pitchFamily="34" charset="0"/>
              </a:rPr>
              <a:t>Ente di Governo per i Rifiuti e le Risorse Idriche della Basilicata</a:t>
            </a:r>
          </a:p>
          <a:p>
            <a:pPr algn="ctr"/>
            <a:r>
              <a:rPr lang="it-IT" dirty="0"/>
              <a:t>Assemblea dei Sindaci – 21 dicembre 2018</a:t>
            </a:r>
          </a:p>
        </p:txBody>
      </p:sp>
      <p:sp>
        <p:nvSpPr>
          <p:cNvPr id="10" name="CasellaDiTesto 9">
            <a:extLst>
              <a:ext uri="{FF2B5EF4-FFF2-40B4-BE49-F238E27FC236}">
                <a16:creationId xmlns:a16="http://schemas.microsoft.com/office/drawing/2014/main" id="{41CA1DDD-84BF-4222-89B5-9E3A5596523C}"/>
              </a:ext>
            </a:extLst>
          </p:cNvPr>
          <p:cNvSpPr txBox="1"/>
          <p:nvPr/>
        </p:nvSpPr>
        <p:spPr>
          <a:xfrm>
            <a:off x="526211" y="347576"/>
            <a:ext cx="11110823" cy="738664"/>
          </a:xfrm>
          <a:prstGeom prst="rect">
            <a:avLst/>
          </a:prstGeom>
          <a:noFill/>
        </p:spPr>
        <p:txBody>
          <a:bodyPr wrap="square" rtlCol="0">
            <a:spAutoFit/>
          </a:bodyPr>
          <a:lstStyle/>
          <a:p>
            <a:pPr algn="ctr"/>
            <a:r>
              <a:rPr lang="it-IT" sz="2400" dirty="0"/>
              <a:t>Struttura generale dell’articolazione tariffaria per uso domestico</a:t>
            </a:r>
          </a:p>
          <a:p>
            <a:pPr algn="ctr"/>
            <a:endParaRPr lang="it-IT" dirty="0"/>
          </a:p>
        </p:txBody>
      </p:sp>
      <p:pic>
        <p:nvPicPr>
          <p:cNvPr id="4" name="Immagine 3">
            <a:extLst>
              <a:ext uri="{FF2B5EF4-FFF2-40B4-BE49-F238E27FC236}">
                <a16:creationId xmlns:a16="http://schemas.microsoft.com/office/drawing/2014/main" id="{34767208-6A14-41BA-9E78-6D5AC3B09422}"/>
              </a:ext>
            </a:extLst>
          </p:cNvPr>
          <p:cNvPicPr>
            <a:picLocks noChangeAspect="1"/>
          </p:cNvPicPr>
          <p:nvPr/>
        </p:nvPicPr>
        <p:blipFill>
          <a:blip r:embed="rId3"/>
          <a:stretch>
            <a:fillRect/>
          </a:stretch>
        </p:blipFill>
        <p:spPr>
          <a:xfrm>
            <a:off x="1244956" y="988029"/>
            <a:ext cx="3562350" cy="3114675"/>
          </a:xfrm>
          <a:prstGeom prst="rect">
            <a:avLst/>
          </a:prstGeom>
        </p:spPr>
      </p:pic>
      <p:sp>
        <p:nvSpPr>
          <p:cNvPr id="11" name="CasellaDiTesto 10">
            <a:extLst>
              <a:ext uri="{FF2B5EF4-FFF2-40B4-BE49-F238E27FC236}">
                <a16:creationId xmlns:a16="http://schemas.microsoft.com/office/drawing/2014/main" id="{01A5FB01-BB21-4570-8738-DFB697A95D8C}"/>
              </a:ext>
            </a:extLst>
          </p:cNvPr>
          <p:cNvSpPr txBox="1"/>
          <p:nvPr/>
        </p:nvSpPr>
        <p:spPr>
          <a:xfrm>
            <a:off x="217915" y="4354738"/>
            <a:ext cx="11721666" cy="1754326"/>
          </a:xfrm>
          <a:prstGeom prst="rect">
            <a:avLst/>
          </a:prstGeom>
          <a:noFill/>
        </p:spPr>
        <p:txBody>
          <a:bodyPr wrap="square" rtlCol="0">
            <a:spAutoFit/>
          </a:bodyPr>
          <a:lstStyle/>
          <a:p>
            <a:pPr algn="just"/>
            <a:r>
              <a:rPr lang="it-IT" b="1" dirty="0"/>
              <a:t>Utenze condominiali</a:t>
            </a:r>
          </a:p>
          <a:p>
            <a:pPr algn="just"/>
            <a:r>
              <a:rPr lang="it-IT" dirty="0"/>
              <a:t>Al fine di giungere ad una definizione corretta della tipologia d’uso e delle forniture esistenti per le utenze condominiali si propone di riconfermare le tariffe esistenti bypassando la classificazione del nucleo familiare.</a:t>
            </a:r>
          </a:p>
          <a:p>
            <a:pPr algn="just"/>
            <a:r>
              <a:rPr lang="it-IT" dirty="0"/>
              <a:t>Resta fermo il principio che se il </a:t>
            </a:r>
            <a:r>
              <a:rPr lang="it-IT" dirty="0" err="1"/>
              <a:t>capocondomino</a:t>
            </a:r>
            <a:r>
              <a:rPr lang="it-IT" dirty="0"/>
              <a:t> comunica la tipologia delle utenze in ragione dei moduli contrattuali esistenti il Gestore potrà applicare la giusta tariffa di competenza.</a:t>
            </a:r>
          </a:p>
          <a:p>
            <a:pPr marL="342900" indent="-342900">
              <a:buAutoNum type="arabicPeriod"/>
            </a:pPr>
            <a:endParaRPr lang="it-IT" dirty="0"/>
          </a:p>
        </p:txBody>
      </p:sp>
      <p:pic>
        <p:nvPicPr>
          <p:cNvPr id="7" name="Immagine 6">
            <a:extLst>
              <a:ext uri="{FF2B5EF4-FFF2-40B4-BE49-F238E27FC236}">
                <a16:creationId xmlns:a16="http://schemas.microsoft.com/office/drawing/2014/main" id="{FD492CF5-C870-4F4C-A609-429001732623}"/>
              </a:ext>
            </a:extLst>
          </p:cNvPr>
          <p:cNvPicPr>
            <a:picLocks noChangeAspect="1"/>
          </p:cNvPicPr>
          <p:nvPr/>
        </p:nvPicPr>
        <p:blipFill>
          <a:blip r:embed="rId4"/>
          <a:stretch>
            <a:fillRect/>
          </a:stretch>
        </p:blipFill>
        <p:spPr>
          <a:xfrm>
            <a:off x="5118249" y="1719174"/>
            <a:ext cx="6372225" cy="1847850"/>
          </a:xfrm>
          <a:prstGeom prst="rect">
            <a:avLst/>
          </a:prstGeom>
        </p:spPr>
      </p:pic>
    </p:spTree>
    <p:extLst>
      <p:ext uri="{BB962C8B-B14F-4D97-AF65-F5344CB8AC3E}">
        <p14:creationId xmlns:p14="http://schemas.microsoft.com/office/powerpoint/2010/main" val="3869270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A6CF17E-ACA1-47E8-A997-16A08A935A4C}"/>
              </a:ext>
            </a:extLst>
          </p:cNvPr>
          <p:cNvPicPr>
            <a:picLocks noChangeAspect="1"/>
          </p:cNvPicPr>
          <p:nvPr/>
        </p:nvPicPr>
        <p:blipFill>
          <a:blip r:embed="rId2"/>
          <a:stretch>
            <a:fillRect/>
          </a:stretch>
        </p:blipFill>
        <p:spPr>
          <a:xfrm>
            <a:off x="235167" y="5832719"/>
            <a:ext cx="2019578" cy="982146"/>
          </a:xfrm>
          <a:prstGeom prst="rect">
            <a:avLst/>
          </a:prstGeom>
        </p:spPr>
      </p:pic>
      <p:sp>
        <p:nvSpPr>
          <p:cNvPr id="6" name="CasellaDiTesto 5">
            <a:extLst>
              <a:ext uri="{FF2B5EF4-FFF2-40B4-BE49-F238E27FC236}">
                <a16:creationId xmlns:a16="http://schemas.microsoft.com/office/drawing/2014/main" id="{3329DDA9-F93E-4B82-8A6B-A5F066814FB6}"/>
              </a:ext>
            </a:extLst>
          </p:cNvPr>
          <p:cNvSpPr txBox="1"/>
          <p:nvPr/>
        </p:nvSpPr>
        <p:spPr>
          <a:xfrm>
            <a:off x="2320507" y="5986729"/>
            <a:ext cx="6996022" cy="646331"/>
          </a:xfrm>
          <a:prstGeom prst="rect">
            <a:avLst/>
          </a:prstGeom>
          <a:noFill/>
        </p:spPr>
        <p:txBody>
          <a:bodyPr wrap="square" rtlCol="0">
            <a:spAutoFit/>
          </a:bodyPr>
          <a:lstStyle/>
          <a:p>
            <a:pPr algn="ctr"/>
            <a:r>
              <a:rPr lang="it-IT" dirty="0">
                <a:latin typeface="Century Gothic" panose="020B0502020202020204" pitchFamily="34" charset="0"/>
              </a:rPr>
              <a:t>Ente di Governo per i Rifiuti e le Risorse Idriche della Basilicata</a:t>
            </a:r>
          </a:p>
          <a:p>
            <a:pPr algn="ctr"/>
            <a:r>
              <a:rPr lang="it-IT" dirty="0"/>
              <a:t>Assemblea dei Sindaci – 21 dicembre 2018</a:t>
            </a:r>
          </a:p>
        </p:txBody>
      </p:sp>
      <p:sp>
        <p:nvSpPr>
          <p:cNvPr id="10" name="CasellaDiTesto 9">
            <a:extLst>
              <a:ext uri="{FF2B5EF4-FFF2-40B4-BE49-F238E27FC236}">
                <a16:creationId xmlns:a16="http://schemas.microsoft.com/office/drawing/2014/main" id="{41CA1DDD-84BF-4222-89B5-9E3A5596523C}"/>
              </a:ext>
            </a:extLst>
          </p:cNvPr>
          <p:cNvSpPr txBox="1"/>
          <p:nvPr/>
        </p:nvSpPr>
        <p:spPr>
          <a:xfrm>
            <a:off x="526211" y="347576"/>
            <a:ext cx="11110823" cy="738664"/>
          </a:xfrm>
          <a:prstGeom prst="rect">
            <a:avLst/>
          </a:prstGeom>
          <a:noFill/>
        </p:spPr>
        <p:txBody>
          <a:bodyPr wrap="square" rtlCol="0">
            <a:spAutoFit/>
          </a:bodyPr>
          <a:lstStyle/>
          <a:p>
            <a:pPr algn="ctr"/>
            <a:r>
              <a:rPr lang="it-IT" sz="2400" dirty="0"/>
              <a:t>Struttura generale dell’articolazione tariffaria per utenze diverse dal domestico</a:t>
            </a:r>
          </a:p>
          <a:p>
            <a:pPr algn="ctr"/>
            <a:endParaRPr lang="it-IT" dirty="0"/>
          </a:p>
        </p:txBody>
      </p:sp>
      <p:sp>
        <p:nvSpPr>
          <p:cNvPr id="3" name="CasellaDiTesto 2">
            <a:extLst>
              <a:ext uri="{FF2B5EF4-FFF2-40B4-BE49-F238E27FC236}">
                <a16:creationId xmlns:a16="http://schemas.microsoft.com/office/drawing/2014/main" id="{5ED77E92-8E68-4D9F-B3C3-78805C9F51CD}"/>
              </a:ext>
            </a:extLst>
          </p:cNvPr>
          <p:cNvSpPr txBox="1"/>
          <p:nvPr/>
        </p:nvSpPr>
        <p:spPr>
          <a:xfrm>
            <a:off x="388188" y="1551325"/>
            <a:ext cx="5046453" cy="3416320"/>
          </a:xfrm>
          <a:prstGeom prst="rect">
            <a:avLst/>
          </a:prstGeom>
          <a:noFill/>
        </p:spPr>
        <p:txBody>
          <a:bodyPr wrap="square" rtlCol="0">
            <a:spAutoFit/>
          </a:bodyPr>
          <a:lstStyle/>
          <a:p>
            <a:pPr algn="just"/>
            <a:r>
              <a:rPr lang="it-IT" dirty="0"/>
              <a:t>8.1 A partire dall’articolazione dei corrispettivi per l’anno 2018, l’Ente di governo dell’ambito o altro soggetto competente riconduce le diverse tipologie di utenze non domestiche alle seguenti categorie: </a:t>
            </a:r>
          </a:p>
          <a:p>
            <a:pPr marL="342900" indent="-342900" algn="just">
              <a:buAutoNum type="arabicParenR"/>
            </a:pPr>
            <a:r>
              <a:rPr lang="it-IT" dirty="0"/>
              <a:t>Uso industriale; </a:t>
            </a:r>
          </a:p>
          <a:p>
            <a:pPr marL="342900" indent="-342900" algn="just">
              <a:buAutoNum type="arabicParenR"/>
            </a:pPr>
            <a:r>
              <a:rPr lang="it-IT" dirty="0"/>
              <a:t>Uso artigianale e commerciale; </a:t>
            </a:r>
          </a:p>
          <a:p>
            <a:pPr marL="342900" indent="-342900" algn="just">
              <a:buAutoNum type="arabicParenR"/>
            </a:pPr>
            <a:r>
              <a:rPr lang="it-IT" dirty="0"/>
              <a:t>Uso agricolo e zootecnico; </a:t>
            </a:r>
          </a:p>
          <a:p>
            <a:pPr marL="342900" indent="-342900" algn="just">
              <a:buAutoNum type="arabicParenR"/>
            </a:pPr>
            <a:r>
              <a:rPr lang="it-IT" dirty="0"/>
              <a:t>Uso pubblico non </a:t>
            </a:r>
            <a:r>
              <a:rPr lang="it-IT" dirty="0" err="1"/>
              <a:t>disalimentabile</a:t>
            </a:r>
            <a:r>
              <a:rPr lang="it-IT" dirty="0"/>
              <a:t>; </a:t>
            </a:r>
          </a:p>
          <a:p>
            <a:pPr marL="342900" indent="-342900" algn="just">
              <a:buAutoNum type="arabicParenR"/>
            </a:pPr>
            <a:r>
              <a:rPr lang="it-IT" dirty="0"/>
              <a:t>Uso pubblico </a:t>
            </a:r>
            <a:r>
              <a:rPr lang="it-IT" dirty="0" err="1"/>
              <a:t>disalimentabile</a:t>
            </a:r>
            <a:r>
              <a:rPr lang="it-IT" dirty="0"/>
              <a:t>; </a:t>
            </a:r>
          </a:p>
          <a:p>
            <a:pPr marL="342900" indent="-342900" algn="just">
              <a:buAutoNum type="arabicParenR"/>
            </a:pPr>
            <a:r>
              <a:rPr lang="it-IT" dirty="0"/>
              <a:t>Altri usi (categoria residuale a cui ricondurre tipologie di utenze che non possono essere ricomprese in quelle sopra riportate).</a:t>
            </a:r>
          </a:p>
        </p:txBody>
      </p:sp>
      <p:sp>
        <p:nvSpPr>
          <p:cNvPr id="4" name="Rettangolo 3">
            <a:extLst>
              <a:ext uri="{FF2B5EF4-FFF2-40B4-BE49-F238E27FC236}">
                <a16:creationId xmlns:a16="http://schemas.microsoft.com/office/drawing/2014/main" id="{A0171D06-F0A4-4B2F-915B-29009E4CA5FA}"/>
              </a:ext>
            </a:extLst>
          </p:cNvPr>
          <p:cNvSpPr/>
          <p:nvPr/>
        </p:nvSpPr>
        <p:spPr>
          <a:xfrm>
            <a:off x="2911413" y="860929"/>
            <a:ext cx="6344729" cy="646331"/>
          </a:xfrm>
          <a:prstGeom prst="rect">
            <a:avLst/>
          </a:prstGeom>
        </p:spPr>
        <p:txBody>
          <a:bodyPr wrap="square">
            <a:spAutoFit/>
          </a:bodyPr>
          <a:lstStyle/>
          <a:p>
            <a:pPr algn="ctr"/>
            <a:r>
              <a:rPr lang="it-IT" dirty="0"/>
              <a:t>Articolo 8</a:t>
            </a:r>
          </a:p>
          <a:p>
            <a:pPr algn="ctr"/>
            <a:r>
              <a:rPr lang="it-IT" dirty="0"/>
              <a:t>Categorie di utenze diverse dal domestico</a:t>
            </a:r>
          </a:p>
        </p:txBody>
      </p:sp>
      <p:sp>
        <p:nvSpPr>
          <p:cNvPr id="11" name="CasellaDiTesto 10">
            <a:extLst>
              <a:ext uri="{FF2B5EF4-FFF2-40B4-BE49-F238E27FC236}">
                <a16:creationId xmlns:a16="http://schemas.microsoft.com/office/drawing/2014/main" id="{1BD1E232-D8CE-4285-87FF-295A3DF2CE54}"/>
              </a:ext>
            </a:extLst>
          </p:cNvPr>
          <p:cNvSpPr txBox="1"/>
          <p:nvPr/>
        </p:nvSpPr>
        <p:spPr>
          <a:xfrm>
            <a:off x="5897591" y="1551325"/>
            <a:ext cx="5906221" cy="3970318"/>
          </a:xfrm>
          <a:prstGeom prst="rect">
            <a:avLst/>
          </a:prstGeom>
          <a:noFill/>
        </p:spPr>
        <p:txBody>
          <a:bodyPr wrap="square" rtlCol="0">
            <a:spAutoFit/>
          </a:bodyPr>
          <a:lstStyle/>
          <a:p>
            <a:pPr algn="just"/>
            <a:r>
              <a:rPr lang="it-IT" dirty="0"/>
              <a:t>8.2 Alla categoria “Uso pubblico non </a:t>
            </a:r>
            <a:r>
              <a:rPr lang="it-IT" dirty="0" err="1"/>
              <a:t>disalimentabile</a:t>
            </a:r>
            <a:r>
              <a:rPr lang="it-IT" dirty="0"/>
              <a:t>” sono ricondotte le seguenti tipologie di utenze: </a:t>
            </a:r>
          </a:p>
          <a:p>
            <a:pPr marL="342900" indent="-342900" algn="just">
              <a:buAutoNum type="alphaLcParenR"/>
            </a:pPr>
            <a:r>
              <a:rPr lang="it-IT" dirty="0"/>
              <a:t>ospedali e strutture ospedaliere; </a:t>
            </a:r>
          </a:p>
          <a:p>
            <a:pPr marL="342900" indent="-342900" algn="just">
              <a:buAutoNum type="alphaLcParenR"/>
            </a:pPr>
            <a:r>
              <a:rPr lang="it-IT" dirty="0"/>
              <a:t>case di cura e di assistenza; </a:t>
            </a:r>
          </a:p>
          <a:p>
            <a:pPr marL="342900" indent="-342900" algn="just">
              <a:buAutoNum type="alphaLcParenR"/>
            </a:pPr>
            <a:r>
              <a:rPr lang="it-IT" dirty="0"/>
              <a:t>presidi operativi di emergenza relativi a strutture militari e di vigilanza; </a:t>
            </a:r>
          </a:p>
          <a:p>
            <a:pPr marL="342900" indent="-342900" algn="just">
              <a:buAutoNum type="alphaLcParenR"/>
            </a:pPr>
            <a:r>
              <a:rPr lang="it-IT" dirty="0"/>
              <a:t>carceri; </a:t>
            </a:r>
          </a:p>
          <a:p>
            <a:pPr marL="342900" indent="-342900" algn="just">
              <a:buAutoNum type="alphaLcParenR"/>
            </a:pPr>
            <a:r>
              <a:rPr lang="it-IT" dirty="0"/>
              <a:t>istituti scolastici di ogni ordine e grado; </a:t>
            </a:r>
          </a:p>
          <a:p>
            <a:pPr marL="342900" indent="-342900" algn="just">
              <a:buAutoNum type="alphaLcParenR"/>
            </a:pPr>
            <a:r>
              <a:rPr lang="it-IT" dirty="0"/>
              <a:t>eventuali ulteriori utenze pubbliche (che, comunque, svolgano un servizio necessario per garantire l’incolumità sanitaria e la sicurezza fisica delle persone, ovvero tali per cui una eventuale sospensione dell’erogazione possa comportare problemi di ordine pubblico e sicurezza dello Stato, tra cui le “bocche antincendio”).</a:t>
            </a:r>
          </a:p>
        </p:txBody>
      </p:sp>
    </p:spTree>
    <p:extLst>
      <p:ext uri="{BB962C8B-B14F-4D97-AF65-F5344CB8AC3E}">
        <p14:creationId xmlns:p14="http://schemas.microsoft.com/office/powerpoint/2010/main" val="13192367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DA6CF17E-ACA1-47E8-A997-16A08A935A4C}"/>
              </a:ext>
            </a:extLst>
          </p:cNvPr>
          <p:cNvPicPr>
            <a:picLocks noChangeAspect="1"/>
          </p:cNvPicPr>
          <p:nvPr/>
        </p:nvPicPr>
        <p:blipFill>
          <a:blip r:embed="rId2"/>
          <a:stretch>
            <a:fillRect/>
          </a:stretch>
        </p:blipFill>
        <p:spPr>
          <a:xfrm>
            <a:off x="235167" y="5832719"/>
            <a:ext cx="2019578" cy="982146"/>
          </a:xfrm>
          <a:prstGeom prst="rect">
            <a:avLst/>
          </a:prstGeom>
        </p:spPr>
      </p:pic>
      <p:sp>
        <p:nvSpPr>
          <p:cNvPr id="6" name="CasellaDiTesto 5">
            <a:extLst>
              <a:ext uri="{FF2B5EF4-FFF2-40B4-BE49-F238E27FC236}">
                <a16:creationId xmlns:a16="http://schemas.microsoft.com/office/drawing/2014/main" id="{3329DDA9-F93E-4B82-8A6B-A5F066814FB6}"/>
              </a:ext>
            </a:extLst>
          </p:cNvPr>
          <p:cNvSpPr txBox="1"/>
          <p:nvPr/>
        </p:nvSpPr>
        <p:spPr>
          <a:xfrm>
            <a:off x="2320507" y="5986729"/>
            <a:ext cx="6996022" cy="646331"/>
          </a:xfrm>
          <a:prstGeom prst="rect">
            <a:avLst/>
          </a:prstGeom>
          <a:noFill/>
        </p:spPr>
        <p:txBody>
          <a:bodyPr wrap="square" rtlCol="0">
            <a:spAutoFit/>
          </a:bodyPr>
          <a:lstStyle/>
          <a:p>
            <a:pPr algn="ctr"/>
            <a:r>
              <a:rPr lang="it-IT" dirty="0">
                <a:latin typeface="Century Gothic" panose="020B0502020202020204" pitchFamily="34" charset="0"/>
              </a:rPr>
              <a:t>Ente di Governo per i Rifiuti e le Risorse Idriche della Basilicata</a:t>
            </a:r>
          </a:p>
          <a:p>
            <a:pPr algn="ctr"/>
            <a:r>
              <a:rPr lang="it-IT" dirty="0"/>
              <a:t>Assemblea dei Sindaci – 21 dicembre 2018</a:t>
            </a:r>
          </a:p>
        </p:txBody>
      </p:sp>
      <p:sp>
        <p:nvSpPr>
          <p:cNvPr id="10" name="CasellaDiTesto 9">
            <a:extLst>
              <a:ext uri="{FF2B5EF4-FFF2-40B4-BE49-F238E27FC236}">
                <a16:creationId xmlns:a16="http://schemas.microsoft.com/office/drawing/2014/main" id="{41CA1DDD-84BF-4222-89B5-9E3A5596523C}"/>
              </a:ext>
            </a:extLst>
          </p:cNvPr>
          <p:cNvSpPr txBox="1"/>
          <p:nvPr/>
        </p:nvSpPr>
        <p:spPr>
          <a:xfrm>
            <a:off x="526211" y="157798"/>
            <a:ext cx="11110823" cy="1200329"/>
          </a:xfrm>
          <a:prstGeom prst="rect">
            <a:avLst/>
          </a:prstGeom>
          <a:noFill/>
        </p:spPr>
        <p:txBody>
          <a:bodyPr wrap="square" rtlCol="0">
            <a:spAutoFit/>
          </a:bodyPr>
          <a:lstStyle/>
          <a:p>
            <a:pPr algn="ctr"/>
            <a:r>
              <a:rPr lang="it-IT" sz="2400" dirty="0"/>
              <a:t>Struttura generale dell’articolazione tariffaria per utenze diverse dal domestico</a:t>
            </a:r>
          </a:p>
          <a:p>
            <a:pPr algn="ctr"/>
            <a:endParaRPr lang="it-IT" sz="2400" dirty="0"/>
          </a:p>
          <a:p>
            <a:pPr algn="ctr"/>
            <a:r>
              <a:rPr lang="it-IT" sz="2400" dirty="0"/>
              <a:t>Utenze pubbliche</a:t>
            </a:r>
            <a:endParaRPr lang="it-IT" dirty="0"/>
          </a:p>
        </p:txBody>
      </p:sp>
      <p:pic>
        <p:nvPicPr>
          <p:cNvPr id="2" name="Immagine 1">
            <a:extLst>
              <a:ext uri="{FF2B5EF4-FFF2-40B4-BE49-F238E27FC236}">
                <a16:creationId xmlns:a16="http://schemas.microsoft.com/office/drawing/2014/main" id="{727143A6-840A-4E6F-938C-82C7D49314D9}"/>
              </a:ext>
            </a:extLst>
          </p:cNvPr>
          <p:cNvPicPr>
            <a:picLocks noChangeAspect="1"/>
          </p:cNvPicPr>
          <p:nvPr/>
        </p:nvPicPr>
        <p:blipFill>
          <a:blip r:embed="rId3"/>
          <a:stretch>
            <a:fillRect/>
          </a:stretch>
        </p:blipFill>
        <p:spPr>
          <a:xfrm>
            <a:off x="235167" y="3573996"/>
            <a:ext cx="3403425" cy="2233798"/>
          </a:xfrm>
          <a:prstGeom prst="rect">
            <a:avLst/>
          </a:prstGeom>
        </p:spPr>
      </p:pic>
      <p:pic>
        <p:nvPicPr>
          <p:cNvPr id="7" name="Immagine 6">
            <a:extLst>
              <a:ext uri="{FF2B5EF4-FFF2-40B4-BE49-F238E27FC236}">
                <a16:creationId xmlns:a16="http://schemas.microsoft.com/office/drawing/2014/main" id="{AEB5A898-DB90-48C1-A9E3-37A1C2A14D0D}"/>
              </a:ext>
            </a:extLst>
          </p:cNvPr>
          <p:cNvPicPr>
            <a:picLocks noChangeAspect="1"/>
          </p:cNvPicPr>
          <p:nvPr/>
        </p:nvPicPr>
        <p:blipFill>
          <a:blip r:embed="rId4"/>
          <a:stretch>
            <a:fillRect/>
          </a:stretch>
        </p:blipFill>
        <p:spPr>
          <a:xfrm>
            <a:off x="235167" y="1353983"/>
            <a:ext cx="3403425" cy="2205036"/>
          </a:xfrm>
          <a:prstGeom prst="rect">
            <a:avLst/>
          </a:prstGeom>
        </p:spPr>
      </p:pic>
      <p:pic>
        <p:nvPicPr>
          <p:cNvPr id="8" name="Immagine 7">
            <a:extLst>
              <a:ext uri="{FF2B5EF4-FFF2-40B4-BE49-F238E27FC236}">
                <a16:creationId xmlns:a16="http://schemas.microsoft.com/office/drawing/2014/main" id="{FCFE26EA-F3E7-422F-B6FB-B405EB85A127}"/>
              </a:ext>
            </a:extLst>
          </p:cNvPr>
          <p:cNvPicPr>
            <a:picLocks noChangeAspect="1"/>
          </p:cNvPicPr>
          <p:nvPr/>
        </p:nvPicPr>
        <p:blipFill>
          <a:blip r:embed="rId5"/>
          <a:stretch>
            <a:fillRect/>
          </a:stretch>
        </p:blipFill>
        <p:spPr>
          <a:xfrm>
            <a:off x="3638592" y="1353982"/>
            <a:ext cx="3433279" cy="2205035"/>
          </a:xfrm>
          <a:prstGeom prst="rect">
            <a:avLst/>
          </a:prstGeom>
        </p:spPr>
      </p:pic>
      <p:pic>
        <p:nvPicPr>
          <p:cNvPr id="9" name="Immagine 8">
            <a:extLst>
              <a:ext uri="{FF2B5EF4-FFF2-40B4-BE49-F238E27FC236}">
                <a16:creationId xmlns:a16="http://schemas.microsoft.com/office/drawing/2014/main" id="{4B8CFA44-5F0A-4947-A5EF-554DE5344131}"/>
              </a:ext>
            </a:extLst>
          </p:cNvPr>
          <p:cNvPicPr>
            <a:picLocks noChangeAspect="1"/>
          </p:cNvPicPr>
          <p:nvPr/>
        </p:nvPicPr>
        <p:blipFill>
          <a:blip r:embed="rId6"/>
          <a:stretch>
            <a:fillRect/>
          </a:stretch>
        </p:blipFill>
        <p:spPr>
          <a:xfrm>
            <a:off x="7071871" y="1353980"/>
            <a:ext cx="3369513" cy="1495559"/>
          </a:xfrm>
          <a:prstGeom prst="rect">
            <a:avLst/>
          </a:prstGeom>
        </p:spPr>
      </p:pic>
      <p:pic>
        <p:nvPicPr>
          <p:cNvPr id="12" name="Immagine 11">
            <a:extLst>
              <a:ext uri="{FF2B5EF4-FFF2-40B4-BE49-F238E27FC236}">
                <a16:creationId xmlns:a16="http://schemas.microsoft.com/office/drawing/2014/main" id="{6BFE0CB9-0CE9-4BAB-B5DF-8AE5D722548F}"/>
              </a:ext>
            </a:extLst>
          </p:cNvPr>
          <p:cNvPicPr>
            <a:picLocks noChangeAspect="1"/>
          </p:cNvPicPr>
          <p:nvPr/>
        </p:nvPicPr>
        <p:blipFill>
          <a:blip r:embed="rId7"/>
          <a:stretch>
            <a:fillRect/>
          </a:stretch>
        </p:blipFill>
        <p:spPr>
          <a:xfrm>
            <a:off x="3638592" y="3571024"/>
            <a:ext cx="3433278" cy="2239740"/>
          </a:xfrm>
          <a:prstGeom prst="rect">
            <a:avLst/>
          </a:prstGeom>
        </p:spPr>
      </p:pic>
      <p:sp>
        <p:nvSpPr>
          <p:cNvPr id="13" name="CasellaDiTesto 1">
            <a:extLst>
              <a:ext uri="{FF2B5EF4-FFF2-40B4-BE49-F238E27FC236}">
                <a16:creationId xmlns:a16="http://schemas.microsoft.com/office/drawing/2014/main" id="{6ACCE6E0-250A-4BEC-9896-BCE04716E8A9}"/>
              </a:ext>
            </a:extLst>
          </p:cNvPr>
          <p:cNvSpPr txBox="1"/>
          <p:nvPr/>
        </p:nvSpPr>
        <p:spPr>
          <a:xfrm>
            <a:off x="7104110" y="2874130"/>
            <a:ext cx="4852723" cy="2958589"/>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it-IT" sz="1400" b="1" baseline="0" dirty="0">
                <a:solidFill>
                  <a:schemeClr val="dk1"/>
                </a:solidFill>
                <a:latin typeface="Times New Roman" pitchFamily="18" charset="0"/>
                <a:ea typeface="+mn-ea"/>
                <a:cs typeface="Times New Roman" pitchFamily="18" charset="0"/>
              </a:rPr>
              <a:t>Precisazioni:</a:t>
            </a:r>
            <a:endParaRPr lang="it-IT" sz="1100" b="1" baseline="0" dirty="0">
              <a:solidFill>
                <a:schemeClr val="dk1"/>
              </a:solidFill>
              <a:latin typeface="Times New Roman" pitchFamily="18" charset="0"/>
              <a:ea typeface="+mn-ea"/>
              <a:cs typeface="Times New Roman" pitchFamily="18" charset="0"/>
            </a:endParaRPr>
          </a:p>
          <a:p>
            <a:pPr algn="just">
              <a:lnSpc>
                <a:spcPts val="1200"/>
              </a:lnSpc>
            </a:pPr>
            <a:r>
              <a:rPr lang="it-IT" b="1" baseline="0" dirty="0">
                <a:solidFill>
                  <a:schemeClr val="dk1"/>
                </a:solidFill>
                <a:latin typeface="Times New Roman" pitchFamily="18" charset="0"/>
                <a:ea typeface="+mn-ea"/>
                <a:cs typeface="Times New Roman" pitchFamily="18" charset="0"/>
              </a:rPr>
              <a:t>La tariffa per le utenze comunali</a:t>
            </a:r>
            <a:r>
              <a:rPr lang="it-IT" baseline="0" dirty="0">
                <a:solidFill>
                  <a:schemeClr val="dk1"/>
                </a:solidFill>
                <a:latin typeface="Times New Roman" pitchFamily="18" charset="0"/>
                <a:ea typeface="+mn-ea"/>
                <a:cs typeface="Times New Roman" pitchFamily="18" charset="0"/>
              </a:rPr>
              <a:t>,  prevede una fascia agevolata che  sarà applicata ad una dotazione idrica annua assegnata a ciascun Comune con le seguenti modalità:</a:t>
            </a:r>
          </a:p>
          <a:p>
            <a:pPr algn="just">
              <a:lnSpc>
                <a:spcPts val="1200"/>
              </a:lnSpc>
            </a:pPr>
            <a:r>
              <a:rPr lang="it-IT" baseline="0" dirty="0">
                <a:solidFill>
                  <a:schemeClr val="dk1"/>
                </a:solidFill>
                <a:latin typeface="Times New Roman" pitchFamily="18" charset="0"/>
                <a:ea typeface="+mn-ea"/>
                <a:cs typeface="Times New Roman" pitchFamily="18" charset="0"/>
              </a:rPr>
              <a:t>da 1 a 2.000 abitanti: 1 mc/ab;</a:t>
            </a:r>
          </a:p>
          <a:p>
            <a:pPr algn="just">
              <a:lnSpc>
                <a:spcPts val="1200"/>
              </a:lnSpc>
            </a:pPr>
            <a:r>
              <a:rPr lang="it-IT" baseline="0" dirty="0">
                <a:solidFill>
                  <a:schemeClr val="dk1"/>
                </a:solidFill>
                <a:latin typeface="Times New Roman" pitchFamily="18" charset="0"/>
                <a:ea typeface="+mn-ea"/>
                <a:cs typeface="Times New Roman" pitchFamily="18" charset="0"/>
              </a:rPr>
              <a:t>da 2001 a 5.000 abitanti: 0.90 mc/ab;</a:t>
            </a:r>
          </a:p>
          <a:p>
            <a:pPr algn="just">
              <a:lnSpc>
                <a:spcPts val="1200"/>
              </a:lnSpc>
            </a:pPr>
            <a:r>
              <a:rPr lang="it-IT" baseline="0" dirty="0">
                <a:solidFill>
                  <a:schemeClr val="dk1"/>
                </a:solidFill>
                <a:latin typeface="Times New Roman" pitchFamily="18" charset="0"/>
                <a:ea typeface="+mn-ea"/>
                <a:cs typeface="Times New Roman" pitchFamily="18" charset="0"/>
              </a:rPr>
              <a:t>da 5001 a 10.000 abitanti: 0.80 mc/ab;</a:t>
            </a:r>
          </a:p>
          <a:p>
            <a:pPr algn="just">
              <a:lnSpc>
                <a:spcPts val="1200"/>
              </a:lnSpc>
            </a:pPr>
            <a:r>
              <a:rPr lang="it-IT" baseline="0" dirty="0">
                <a:solidFill>
                  <a:schemeClr val="dk1"/>
                </a:solidFill>
                <a:latin typeface="Times New Roman" pitchFamily="18" charset="0"/>
                <a:ea typeface="+mn-ea"/>
                <a:cs typeface="Times New Roman" pitchFamily="18" charset="0"/>
              </a:rPr>
              <a:t>da 10.001 a 20.000 abitanti: 0.70 mc/ab;</a:t>
            </a:r>
          </a:p>
          <a:p>
            <a:pPr algn="just">
              <a:lnSpc>
                <a:spcPts val="1200"/>
              </a:lnSpc>
            </a:pPr>
            <a:r>
              <a:rPr lang="it-IT" baseline="0" dirty="0">
                <a:solidFill>
                  <a:schemeClr val="dk1"/>
                </a:solidFill>
                <a:latin typeface="Times New Roman" pitchFamily="18" charset="0"/>
                <a:ea typeface="+mn-ea"/>
                <a:cs typeface="Times New Roman" pitchFamily="18" charset="0"/>
              </a:rPr>
              <a:t>Ai comuni di Potenza e Matera sarà assegnata, per i primi 20.000 abitanti, una dotazione idrica pari a 1 mc/ab e, per i restanti, una dotazione pari a 0.60 mc/ab.</a:t>
            </a:r>
            <a:endParaRPr lang="it-IT" b="1" baseline="0" dirty="0">
              <a:solidFill>
                <a:schemeClr val="dk1"/>
              </a:solidFill>
              <a:latin typeface="Times New Roman" pitchFamily="18" charset="0"/>
              <a:ea typeface="+mn-ea"/>
              <a:cs typeface="Times New Roman" pitchFamily="18" charset="0"/>
            </a:endParaRPr>
          </a:p>
          <a:p>
            <a:pPr algn="just">
              <a:lnSpc>
                <a:spcPts val="1200"/>
              </a:lnSpc>
            </a:pPr>
            <a:r>
              <a:rPr lang="it-IT" b="1" baseline="0" dirty="0">
                <a:solidFill>
                  <a:schemeClr val="dk1"/>
                </a:solidFill>
                <a:latin typeface="Times New Roman" pitchFamily="18" charset="0"/>
                <a:ea typeface="+mn-ea"/>
                <a:cs typeface="Times New Roman" pitchFamily="18" charset="0"/>
              </a:rPr>
              <a:t>La tariffa socio-sanitaria e assistenziale </a:t>
            </a:r>
            <a:r>
              <a:rPr lang="it-IT" baseline="0" dirty="0">
                <a:solidFill>
                  <a:schemeClr val="dk1"/>
                </a:solidFill>
                <a:latin typeface="Times New Roman" pitchFamily="18" charset="0"/>
                <a:ea typeface="+mn-ea"/>
                <a:cs typeface="Times New Roman" pitchFamily="18" charset="0"/>
              </a:rPr>
              <a:t>prevede una fascia agevolata che sarà assegnata a ciascuna struttura socio-sanitaria in ragione di 100 mc per posto letto per l’indice di copertura relativo - All’Ospedale San Carlo di Potenza tale dotazione è incrementata a 120 mc.</a:t>
            </a:r>
          </a:p>
          <a:p>
            <a:pPr marL="0" marR="0" indent="0" algn="just" defTabSz="914400" eaLnBrk="1" fontAlgn="auto" latinLnBrk="0" hangingPunct="1">
              <a:lnSpc>
                <a:spcPct val="100000"/>
              </a:lnSpc>
              <a:spcBef>
                <a:spcPts val="0"/>
              </a:spcBef>
              <a:spcAft>
                <a:spcPts val="0"/>
              </a:spcAft>
              <a:buClrTx/>
              <a:buSzTx/>
              <a:buFontTx/>
              <a:buNone/>
              <a:tabLst/>
              <a:defRPr/>
            </a:pPr>
            <a:r>
              <a:rPr lang="it-IT" b="1" baseline="0" dirty="0">
                <a:solidFill>
                  <a:schemeClr val="dk1"/>
                </a:solidFill>
                <a:latin typeface="Times New Roman" pitchFamily="18" charset="0"/>
                <a:ea typeface="+mn-ea"/>
                <a:cs typeface="Times New Roman" pitchFamily="18" charset="0"/>
              </a:rPr>
              <a:t>La tariffa per le fontanine comunali </a:t>
            </a:r>
            <a:r>
              <a:rPr lang="it-IT" baseline="0" dirty="0">
                <a:solidFill>
                  <a:schemeClr val="dk1"/>
                </a:solidFill>
                <a:latin typeface="Times New Roman" pitchFamily="18" charset="0"/>
                <a:ea typeface="+mn-ea"/>
                <a:cs typeface="Times New Roman" pitchFamily="18" charset="0"/>
              </a:rPr>
              <a:t>prevede che a ciascuna fontana sarà assegnata una dotazione idrica gratuita di 120 mc/anno e le eccedenze saranno calcolate applicando la tariffa indicata nel profilo di seguito descritto.</a:t>
            </a:r>
          </a:p>
        </p:txBody>
      </p:sp>
    </p:spTree>
    <p:extLst>
      <p:ext uri="{BB962C8B-B14F-4D97-AF65-F5344CB8AC3E}">
        <p14:creationId xmlns:p14="http://schemas.microsoft.com/office/powerpoint/2010/main" val="551971511"/>
      </p:ext>
    </p:extLst>
  </p:cSld>
  <p:clrMapOvr>
    <a:masterClrMapping/>
  </p:clrMapOvr>
</p:sld>
</file>

<file path=ppt/theme/theme1.xml><?xml version="1.0" encoding="utf-8"?>
<a:theme xmlns:a="http://schemas.openxmlformats.org/drawingml/2006/main" name="Goccia">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Goccia</Template>
  <TotalTime>338</TotalTime>
  <Words>1110</Words>
  <Application>Microsoft Office PowerPoint</Application>
  <PresentationFormat>Widescreen</PresentationFormat>
  <Paragraphs>99</Paragraphs>
  <Slides>13</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13</vt:i4>
      </vt:variant>
    </vt:vector>
  </HeadingPairs>
  <TitlesOfParts>
    <vt:vector size="19" baseType="lpstr">
      <vt:lpstr>Arial</vt:lpstr>
      <vt:lpstr>Calibri</vt:lpstr>
      <vt:lpstr>Century Gothic</vt:lpstr>
      <vt:lpstr>Times New Roman</vt:lpstr>
      <vt:lpstr>Tw Cen MT</vt:lpstr>
      <vt:lpstr>Goccia</vt:lpstr>
      <vt:lpstr>Struttura dei Corrispettivi del Servizio Idrico Integrato della Basilicata 2018-2019</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Struttura dei Corrispettivi del Servizio Idrico Integrato della Basilicata 2018-2019</dc:title>
  <dc:creator>Donato Larocca</dc:creator>
  <cp:lastModifiedBy>Donato Larocca</cp:lastModifiedBy>
  <cp:revision>31</cp:revision>
  <cp:lastPrinted>2018-12-21T07:51:36Z</cp:lastPrinted>
  <dcterms:created xsi:type="dcterms:W3CDTF">2018-12-20T09:54:50Z</dcterms:created>
  <dcterms:modified xsi:type="dcterms:W3CDTF">2019-06-18T09:34:23Z</dcterms:modified>
</cp:coreProperties>
</file>